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3" r:id="rId9"/>
    <p:sldId id="262" r:id="rId10"/>
    <p:sldId id="266" r:id="rId11"/>
    <p:sldId id="265" r:id="rId12"/>
    <p:sldId id="269" r:id="rId13"/>
    <p:sldId id="267" r:id="rId14"/>
    <p:sldId id="268" r:id="rId15"/>
    <p:sldId id="273" r:id="rId16"/>
    <p:sldId id="274" r:id="rId17"/>
    <p:sldId id="275" r:id="rId18"/>
    <p:sldId id="270" r:id="rId19"/>
    <p:sldId id="278" r:id="rId20"/>
    <p:sldId id="277" r:id="rId21"/>
    <p:sldId id="276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D49"/>
    <a:srgbClr val="FFC000"/>
    <a:srgbClr val="FFF3CF"/>
    <a:srgbClr val="404040"/>
    <a:srgbClr val="3E4D6C"/>
    <a:srgbClr val="BFBFA5"/>
    <a:srgbClr val="EAE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81786" autoAdjust="0"/>
  </p:normalViewPr>
  <p:slideViewPr>
    <p:cSldViewPr snapToGrid="0">
      <p:cViewPr varScale="1">
        <p:scale>
          <a:sx n="93" d="100"/>
          <a:sy n="93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CEB4-35BE-4C28-9B71-76788BF0F466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BD04B-4D74-46AB-A605-778AEB67AAF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906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BD04B-4D74-46AB-A605-778AEB67AAF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702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recommend focus improving the overall condition and quality of a property rather than adding specific features to a property such as a pool or changing the electrics as these have less of an impact on price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recommend only basic improvements to existing kitchen as kitchen quality is a positive contributing feature but the expected ROI is 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BD04B-4D74-46AB-A605-778AEB67AAFC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2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58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926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45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59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056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293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51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82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578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5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49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E8C18-1F43-49E1-BE91-80C8345695E3}" type="datetimeFigureOut">
              <a:rPr lang="en-AU" smtClean="0"/>
              <a:t>5/02/2020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ECDDB-DFBB-445A-ADE1-4350754C88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87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AE7D-9D74-4AF8-8371-6F876A6A6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Identifying ‘Undervalued’ Properties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B9619-BADA-4D42-AC19-59F4FBBD8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Modelling historical sales-data on fixed and </a:t>
            </a:r>
            <a:r>
              <a:rPr lang="en-AU" sz="2000" dirty="0"/>
              <a:t>renovate-able</a:t>
            </a:r>
            <a:r>
              <a:rPr lang="en-US" sz="2000" dirty="0"/>
              <a:t> property features to identify future buying opportunities </a:t>
            </a:r>
          </a:p>
          <a:p>
            <a:pPr algn="l"/>
            <a:endParaRPr lang="en-AU" sz="2000" dirty="0"/>
          </a:p>
        </p:txBody>
      </p:sp>
      <p:pic>
        <p:nvPicPr>
          <p:cNvPr id="4" name="Picture Placeholder 19">
            <a:extLst>
              <a:ext uri="{FF2B5EF4-FFF2-40B4-BE49-F238E27FC236}">
                <a16:creationId xmlns:a16="http://schemas.microsoft.com/office/drawing/2014/main" id="{A7E583F0-24B7-44B6-A7E9-25B35948D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2" r="13297" b="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7587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0D2C5-3468-473E-B336-EB7D2E0B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168" y="947285"/>
            <a:ext cx="3813586" cy="50117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Properties built in later periods tend to have </a:t>
            </a:r>
            <a:r>
              <a:rPr lang="en-US" sz="3600" b="1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higher sales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price. This likely represents more recent properties </a:t>
            </a:r>
            <a:r>
              <a:rPr lang="en-US" sz="3600" dirty="0">
                <a:solidFill>
                  <a:srgbClr val="FFFFFF"/>
                </a:solidFill>
              </a:rPr>
              <a:t>being designed for modern requirements around living and lower maintenance costs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74F91FD-8ED6-493F-918E-F4519BF2B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2" r="2" b="2"/>
          <a:stretch/>
        </p:blipFill>
        <p:spPr bwMode="auto">
          <a:xfrm>
            <a:off x="643467" y="898978"/>
            <a:ext cx="6274296" cy="506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A5F09D-5632-45FD-9354-3E017A176F3C}"/>
              </a:ext>
            </a:extLst>
          </p:cNvPr>
          <p:cNvCxnSpPr>
            <a:cxnSpLocks/>
          </p:cNvCxnSpPr>
          <p:nvPr/>
        </p:nvCxnSpPr>
        <p:spPr>
          <a:xfrm flipV="1">
            <a:off x="1943100" y="1219200"/>
            <a:ext cx="4241800" cy="17907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2FC34BB-00E6-4597-8A9B-A505F498B38F}"/>
              </a:ext>
            </a:extLst>
          </p:cNvPr>
          <p:cNvSpPr/>
          <p:nvPr/>
        </p:nvSpPr>
        <p:spPr>
          <a:xfrm>
            <a:off x="1054100" y="1358900"/>
            <a:ext cx="1562100" cy="685800"/>
          </a:xfrm>
          <a:prstGeom prst="wedgeRoundRectCallout">
            <a:avLst>
              <a:gd name="adj1" fmla="val 104663"/>
              <a:gd name="adj2" fmla="val 7480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Upward Trend in price</a:t>
            </a:r>
          </a:p>
        </p:txBody>
      </p:sp>
    </p:spTree>
    <p:extLst>
      <p:ext uri="{BB962C8B-B14F-4D97-AF65-F5344CB8AC3E}">
        <p14:creationId xmlns:p14="http://schemas.microsoft.com/office/powerpoint/2010/main" val="2144916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FBFCC94-A146-4CD2-ADFA-39E189A38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"/>
          <a:stretch/>
        </p:blipFill>
        <p:spPr bwMode="auto">
          <a:xfrm>
            <a:off x="643466" y="1222424"/>
            <a:ext cx="6569451" cy="44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D1618-AD84-4C96-9E3A-D5905913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40081"/>
            <a:ext cx="3395133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There is also evidence of </a:t>
            </a:r>
            <a:r>
              <a:rPr lang="en-US" sz="3400" b="1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seasonality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 sale price with higher sale prices generally recorded in the latter half of the year, peaking in September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74AB61-9164-4D7D-AE4A-1A82C02EDC90}"/>
              </a:ext>
            </a:extLst>
          </p:cNvPr>
          <p:cNvCxnSpPr>
            <a:cxnSpLocks/>
          </p:cNvCxnSpPr>
          <p:nvPr/>
        </p:nvCxnSpPr>
        <p:spPr>
          <a:xfrm flipV="1">
            <a:off x="2842001" y="1932012"/>
            <a:ext cx="2568199" cy="149529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57CDB15-EBAA-40FD-8E3E-F7135858E00D}"/>
              </a:ext>
            </a:extLst>
          </p:cNvPr>
          <p:cNvSpPr/>
          <p:nvPr/>
        </p:nvSpPr>
        <p:spPr>
          <a:xfrm>
            <a:off x="1279901" y="1222424"/>
            <a:ext cx="1562100" cy="709588"/>
          </a:xfrm>
          <a:prstGeom prst="wedgeRoundRectCallout">
            <a:avLst>
              <a:gd name="adj1" fmla="val 132305"/>
              <a:gd name="adj2" fmla="val 11640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Upward trend in price from April to September </a:t>
            </a:r>
          </a:p>
        </p:txBody>
      </p:sp>
    </p:spTree>
    <p:extLst>
      <p:ext uri="{BB962C8B-B14F-4D97-AF65-F5344CB8AC3E}">
        <p14:creationId xmlns:p14="http://schemas.microsoft.com/office/powerpoint/2010/main" val="334033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6C75C8-D72D-43BC-A068-21D238940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83971"/>
              </p:ext>
            </p:extLst>
          </p:nvPr>
        </p:nvGraphicFramePr>
        <p:xfrm>
          <a:off x="954532" y="2682591"/>
          <a:ext cx="10595913" cy="316360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50900">
                  <a:extLst>
                    <a:ext uri="{9D8B030D-6E8A-4147-A177-3AD203B41FA5}">
                      <a16:colId xmlns:a16="http://schemas.microsoft.com/office/drawing/2014/main" val="2163031508"/>
                    </a:ext>
                  </a:extLst>
                </a:gridCol>
                <a:gridCol w="2681671">
                  <a:extLst>
                    <a:ext uri="{9D8B030D-6E8A-4147-A177-3AD203B41FA5}">
                      <a16:colId xmlns:a16="http://schemas.microsoft.com/office/drawing/2014/main" val="3529612468"/>
                    </a:ext>
                  </a:extLst>
                </a:gridCol>
                <a:gridCol w="2681671">
                  <a:extLst>
                    <a:ext uri="{9D8B030D-6E8A-4147-A177-3AD203B41FA5}">
                      <a16:colId xmlns:a16="http://schemas.microsoft.com/office/drawing/2014/main" val="3520463398"/>
                    </a:ext>
                  </a:extLst>
                </a:gridCol>
                <a:gridCol w="2681671">
                  <a:extLst>
                    <a:ext uri="{9D8B030D-6E8A-4147-A177-3AD203B41FA5}">
                      <a16:colId xmlns:a16="http://schemas.microsoft.com/office/drawing/2014/main" val="2115871462"/>
                    </a:ext>
                  </a:extLst>
                </a:gridCol>
              </a:tblGrid>
              <a:tr h="928995">
                <a:tc>
                  <a:txBody>
                    <a:bodyPr/>
                    <a:lstStyle/>
                    <a:p>
                      <a:pPr algn="r" fontAlgn="ctr"/>
                      <a:endParaRPr lang="en-AU" sz="2500" b="1" dirty="0">
                        <a:effectLst/>
                      </a:endParaRPr>
                    </a:p>
                  </a:txBody>
                  <a:tcPr marL="125540" marR="125540" marT="62770" marB="627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500" dirty="0">
                          <a:effectLst/>
                        </a:rPr>
                        <a:t>Linear Regression</a:t>
                      </a:r>
                      <a:endParaRPr lang="en-AU" sz="2500" b="1" dirty="0">
                        <a:effectLst/>
                      </a:endParaRPr>
                    </a:p>
                  </a:txBody>
                  <a:tcPr marL="125540" marR="125540" marT="62770" marB="627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500" dirty="0">
                          <a:effectLst/>
                        </a:rPr>
                        <a:t>Lasso Regression</a:t>
                      </a:r>
                      <a:endParaRPr lang="en-AU" sz="2500" b="1" dirty="0">
                        <a:effectLst/>
                      </a:endParaRPr>
                    </a:p>
                  </a:txBody>
                  <a:tcPr marL="125540" marR="125540" marT="62770" marB="627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500" dirty="0">
                          <a:effectLst/>
                        </a:rPr>
                        <a:t>Ridge Regression</a:t>
                      </a:r>
                      <a:endParaRPr lang="en-AU" sz="2500" b="1" dirty="0">
                        <a:effectLst/>
                      </a:endParaRPr>
                    </a:p>
                  </a:txBody>
                  <a:tcPr marL="125540" marR="125540" marT="62770" marB="62770" anchor="ctr"/>
                </a:tc>
                <a:extLst>
                  <a:ext uri="{0D108BD9-81ED-4DB2-BD59-A6C34878D82A}">
                    <a16:rowId xmlns:a16="http://schemas.microsoft.com/office/drawing/2014/main" val="1152152262"/>
                  </a:ext>
                </a:extLst>
              </a:tr>
              <a:tr h="13056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2500" dirty="0">
                          <a:effectLst/>
                        </a:rPr>
                        <a:t>Cross-Validated </a:t>
                      </a:r>
                      <a:r>
                        <a:rPr lang="en-US" sz="1400" dirty="0">
                          <a:effectLst/>
                        </a:rPr>
                        <a:t>Model (CV=10) Mean R2 (Std)</a:t>
                      </a:r>
                      <a:endParaRPr lang="en-US" sz="2500" dirty="0">
                        <a:effectLst/>
                      </a:endParaRPr>
                    </a:p>
                  </a:txBody>
                  <a:tcPr marL="125540" marR="125540" marT="62770" marB="627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500" dirty="0">
                          <a:effectLst/>
                        </a:rPr>
                        <a:t>83.35% </a:t>
                      </a:r>
                    </a:p>
                    <a:p>
                      <a:pPr algn="ctr" fontAlgn="ctr"/>
                      <a:r>
                        <a:rPr lang="en-AU" sz="2000" i="1" dirty="0">
                          <a:effectLst/>
                        </a:rPr>
                        <a:t>(2.12%)</a:t>
                      </a:r>
                    </a:p>
                  </a:txBody>
                  <a:tcPr marL="125540" marR="125540" marT="62770" marB="627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500" dirty="0">
                          <a:effectLst/>
                        </a:rPr>
                        <a:t>82.97% </a:t>
                      </a:r>
                    </a:p>
                    <a:p>
                      <a:pPr algn="ctr" fontAlgn="ctr"/>
                      <a:r>
                        <a:rPr lang="en-AU" sz="2000" i="1" dirty="0">
                          <a:effectLst/>
                        </a:rPr>
                        <a:t>(2.04%)</a:t>
                      </a:r>
                    </a:p>
                  </a:txBody>
                  <a:tcPr marL="125540" marR="125540" marT="62770" marB="627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500" dirty="0">
                          <a:effectLst/>
                        </a:rPr>
                        <a:t>79.89% </a:t>
                      </a:r>
                    </a:p>
                    <a:p>
                      <a:pPr algn="ctr" fontAlgn="ctr"/>
                      <a:r>
                        <a:rPr lang="en-AU" sz="2000" i="1" dirty="0">
                          <a:effectLst/>
                        </a:rPr>
                        <a:t>(7.33%)</a:t>
                      </a:r>
                    </a:p>
                  </a:txBody>
                  <a:tcPr marL="125540" marR="125540" marT="62770" marB="62770" anchor="ctr"/>
                </a:tc>
                <a:extLst>
                  <a:ext uri="{0D108BD9-81ED-4DB2-BD59-A6C34878D82A}">
                    <a16:rowId xmlns:a16="http://schemas.microsoft.com/office/drawing/2014/main" val="3332504590"/>
                  </a:ext>
                </a:extLst>
              </a:tr>
              <a:tr h="928995">
                <a:tc>
                  <a:txBody>
                    <a:bodyPr/>
                    <a:lstStyle/>
                    <a:p>
                      <a:pPr algn="r" fontAlgn="ctr"/>
                      <a:r>
                        <a:rPr lang="en-AU" sz="2500" dirty="0">
                          <a:effectLst/>
                        </a:rPr>
                        <a:t>Pre-2010 Model </a:t>
                      </a:r>
                      <a:r>
                        <a:rPr lang="en-AU" sz="1600" dirty="0">
                          <a:effectLst/>
                        </a:rPr>
                        <a:t>R2</a:t>
                      </a:r>
                      <a:endParaRPr lang="en-AU" sz="2500" dirty="0">
                        <a:effectLst/>
                      </a:endParaRPr>
                    </a:p>
                  </a:txBody>
                  <a:tcPr marL="125540" marR="125540" marT="62770" marB="627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500">
                          <a:effectLst/>
                        </a:rPr>
                        <a:t>85.05%</a:t>
                      </a:r>
                    </a:p>
                  </a:txBody>
                  <a:tcPr marL="125540" marR="125540" marT="62770" marB="627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500">
                          <a:effectLst/>
                        </a:rPr>
                        <a:t>85.08%</a:t>
                      </a:r>
                    </a:p>
                  </a:txBody>
                  <a:tcPr marL="125540" marR="125540" marT="62770" marB="627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500" dirty="0">
                          <a:effectLst/>
                        </a:rPr>
                        <a:t>84.48%</a:t>
                      </a:r>
                    </a:p>
                  </a:txBody>
                  <a:tcPr marL="125540" marR="125540" marT="62770" marB="62770" anchor="ctr"/>
                </a:tc>
                <a:extLst>
                  <a:ext uri="{0D108BD9-81ED-4DB2-BD59-A6C34878D82A}">
                    <a16:rowId xmlns:a16="http://schemas.microsoft.com/office/drawing/2014/main" val="238398968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6747FE-067A-4B22-841D-1CF95D8B33AF}"/>
              </a:ext>
            </a:extLst>
          </p:cNvPr>
          <p:cNvSpPr/>
          <p:nvPr/>
        </p:nvSpPr>
        <p:spPr>
          <a:xfrm>
            <a:off x="3490955" y="2271903"/>
            <a:ext cx="2616200" cy="357429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8AFA33-99DF-4413-9A81-0F62A262C23D}"/>
              </a:ext>
            </a:extLst>
          </p:cNvPr>
          <p:cNvSpPr txBox="1"/>
          <p:nvPr/>
        </p:nvSpPr>
        <p:spPr>
          <a:xfrm>
            <a:off x="3976201" y="2303781"/>
            <a:ext cx="166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41AD49"/>
                </a:solidFill>
              </a:rPr>
              <a:t>Selected Model</a:t>
            </a:r>
          </a:p>
        </p:txBody>
      </p:sp>
      <p:pic>
        <p:nvPicPr>
          <p:cNvPr id="10244" name="Picture 4" descr="Image result for tick&quot;">
            <a:extLst>
              <a:ext uri="{FF2B5EF4-FFF2-40B4-BE49-F238E27FC236}">
                <a16:creationId xmlns:a16="http://schemas.microsoft.com/office/drawing/2014/main" id="{9C695137-1A43-416A-B9BA-AF7F6B78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09" y="5553650"/>
            <a:ext cx="998608" cy="99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15EA14A-4296-4C26-A1D2-4601592E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75" y="349021"/>
            <a:ext cx="11124501" cy="1325563"/>
          </a:xfrm>
        </p:spPr>
        <p:txBody>
          <a:bodyPr>
            <a:noAutofit/>
          </a:bodyPr>
          <a:lstStyle/>
          <a:p>
            <a:r>
              <a:rPr lang="en-AU" sz="2800" dirty="0"/>
              <a:t>Three fixed model tests were tested with similar results yielded from Linear and Lasso Regression. Linear regression showed better overall performance on cross-validation and predicting 2010 prices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129F599-E0C3-48B5-9454-AFE0E01A49F4}"/>
              </a:ext>
            </a:extLst>
          </p:cNvPr>
          <p:cNvSpPr/>
          <p:nvPr/>
        </p:nvSpPr>
        <p:spPr>
          <a:xfrm>
            <a:off x="248496" y="2271903"/>
            <a:ext cx="2215170" cy="637564"/>
          </a:xfrm>
          <a:prstGeom prst="wedgeRoundRectCallout">
            <a:avLst>
              <a:gd name="adj1" fmla="val 37942"/>
              <a:gd name="adj2" fmla="val 21433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Cross-Validated approach includes all data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0C28D30-2DBA-4BAE-95E0-77D260DD869F}"/>
              </a:ext>
            </a:extLst>
          </p:cNvPr>
          <p:cNvSpPr/>
          <p:nvPr/>
        </p:nvSpPr>
        <p:spPr>
          <a:xfrm>
            <a:off x="144756" y="5712799"/>
            <a:ext cx="2731793" cy="907617"/>
          </a:xfrm>
          <a:prstGeom prst="wedgeRoundRectCallout">
            <a:avLst>
              <a:gd name="adj1" fmla="val 26677"/>
              <a:gd name="adj2" fmla="val -8265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Training model on pre-2010 data with 2010 data used as holdout for testing</a:t>
            </a:r>
          </a:p>
        </p:txBody>
      </p:sp>
    </p:spTree>
    <p:extLst>
      <p:ext uri="{BB962C8B-B14F-4D97-AF65-F5344CB8AC3E}">
        <p14:creationId xmlns:p14="http://schemas.microsoft.com/office/powerpoint/2010/main" val="76520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33B2-98D6-4B38-BFF3-353510D6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19" y="419294"/>
            <a:ext cx="11473936" cy="1325563"/>
          </a:xfrm>
        </p:spPr>
        <p:txBody>
          <a:bodyPr>
            <a:normAutofit fontScale="90000"/>
          </a:bodyPr>
          <a:lstStyle/>
          <a:p>
            <a:r>
              <a:rPr lang="en-AU" sz="3200" dirty="0"/>
              <a:t>General Living Area size is the strongest predictor of sale price (log), with the height of the basement also (surprisingly) a key predictor. </a:t>
            </a:r>
            <a:r>
              <a:rPr lang="en-US" sz="3200" dirty="0"/>
              <a:t>College Creek, Northridge Heights, Somerset, and Northridge are key neighborhoods contributing to sale price prediction</a:t>
            </a:r>
            <a:endParaRPr lang="en-AU" sz="3200" dirty="0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625E81D7-1929-4E29-8413-81B32D443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 bwMode="auto">
          <a:xfrm>
            <a:off x="1344039" y="2288223"/>
            <a:ext cx="9010649" cy="456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BD01F0-D177-498E-82AB-C0AEC527BC28}"/>
              </a:ext>
            </a:extLst>
          </p:cNvPr>
          <p:cNvSpPr/>
          <p:nvPr/>
        </p:nvSpPr>
        <p:spPr>
          <a:xfrm>
            <a:off x="1478604" y="2550252"/>
            <a:ext cx="9099914" cy="285227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980468667">
                  <a:custGeom>
                    <a:avLst/>
                    <a:gdLst>
                      <a:gd name="connsiteX0" fmla="*/ 0 w 9099914"/>
                      <a:gd name="connsiteY0" fmla="*/ 47539 h 285227"/>
                      <a:gd name="connsiteX1" fmla="*/ 47539 w 9099914"/>
                      <a:gd name="connsiteY1" fmla="*/ 0 h 285227"/>
                      <a:gd name="connsiteX2" fmla="*/ 560122 w 9099914"/>
                      <a:gd name="connsiteY2" fmla="*/ 0 h 285227"/>
                      <a:gd name="connsiteX3" fmla="*/ 1432898 w 9099914"/>
                      <a:gd name="connsiteY3" fmla="*/ 0 h 285227"/>
                      <a:gd name="connsiteX4" fmla="*/ 1945481 w 9099914"/>
                      <a:gd name="connsiteY4" fmla="*/ 0 h 285227"/>
                      <a:gd name="connsiteX5" fmla="*/ 2458064 w 9099914"/>
                      <a:gd name="connsiteY5" fmla="*/ 0 h 285227"/>
                      <a:gd name="connsiteX6" fmla="*/ 3240792 w 9099914"/>
                      <a:gd name="connsiteY6" fmla="*/ 0 h 285227"/>
                      <a:gd name="connsiteX7" fmla="*/ 3933472 w 9099914"/>
                      <a:gd name="connsiteY7" fmla="*/ 0 h 285227"/>
                      <a:gd name="connsiteX8" fmla="*/ 4806248 w 9099914"/>
                      <a:gd name="connsiteY8" fmla="*/ 0 h 285227"/>
                      <a:gd name="connsiteX9" fmla="*/ 5679025 w 9099914"/>
                      <a:gd name="connsiteY9" fmla="*/ 0 h 285227"/>
                      <a:gd name="connsiteX10" fmla="*/ 6461753 w 9099914"/>
                      <a:gd name="connsiteY10" fmla="*/ 0 h 285227"/>
                      <a:gd name="connsiteX11" fmla="*/ 6974336 w 9099914"/>
                      <a:gd name="connsiteY11" fmla="*/ 0 h 285227"/>
                      <a:gd name="connsiteX12" fmla="*/ 7396871 w 9099914"/>
                      <a:gd name="connsiteY12" fmla="*/ 0 h 285227"/>
                      <a:gd name="connsiteX13" fmla="*/ 8269647 w 9099914"/>
                      <a:gd name="connsiteY13" fmla="*/ 0 h 285227"/>
                      <a:gd name="connsiteX14" fmla="*/ 9052375 w 9099914"/>
                      <a:gd name="connsiteY14" fmla="*/ 0 h 285227"/>
                      <a:gd name="connsiteX15" fmla="*/ 9099914 w 9099914"/>
                      <a:gd name="connsiteY15" fmla="*/ 47539 h 285227"/>
                      <a:gd name="connsiteX16" fmla="*/ 9099914 w 9099914"/>
                      <a:gd name="connsiteY16" fmla="*/ 237688 h 285227"/>
                      <a:gd name="connsiteX17" fmla="*/ 9052375 w 9099914"/>
                      <a:gd name="connsiteY17" fmla="*/ 285227 h 285227"/>
                      <a:gd name="connsiteX18" fmla="*/ 8179599 w 9099914"/>
                      <a:gd name="connsiteY18" fmla="*/ 285227 h 285227"/>
                      <a:gd name="connsiteX19" fmla="*/ 7667016 w 9099914"/>
                      <a:gd name="connsiteY19" fmla="*/ 285227 h 285227"/>
                      <a:gd name="connsiteX20" fmla="*/ 6884288 w 9099914"/>
                      <a:gd name="connsiteY20" fmla="*/ 285227 h 285227"/>
                      <a:gd name="connsiteX21" fmla="*/ 6281656 w 9099914"/>
                      <a:gd name="connsiteY21" fmla="*/ 285227 h 285227"/>
                      <a:gd name="connsiteX22" fmla="*/ 5859122 w 9099914"/>
                      <a:gd name="connsiteY22" fmla="*/ 285227 h 285227"/>
                      <a:gd name="connsiteX23" fmla="*/ 5256490 w 9099914"/>
                      <a:gd name="connsiteY23" fmla="*/ 285227 h 285227"/>
                      <a:gd name="connsiteX24" fmla="*/ 4833956 w 9099914"/>
                      <a:gd name="connsiteY24" fmla="*/ 285227 h 285227"/>
                      <a:gd name="connsiteX25" fmla="*/ 4321373 w 9099914"/>
                      <a:gd name="connsiteY25" fmla="*/ 285227 h 285227"/>
                      <a:gd name="connsiteX26" fmla="*/ 3808790 w 9099914"/>
                      <a:gd name="connsiteY26" fmla="*/ 285227 h 285227"/>
                      <a:gd name="connsiteX27" fmla="*/ 3116110 w 9099914"/>
                      <a:gd name="connsiteY27" fmla="*/ 285227 h 285227"/>
                      <a:gd name="connsiteX28" fmla="*/ 2333382 w 9099914"/>
                      <a:gd name="connsiteY28" fmla="*/ 285227 h 285227"/>
                      <a:gd name="connsiteX29" fmla="*/ 1730751 w 9099914"/>
                      <a:gd name="connsiteY29" fmla="*/ 285227 h 285227"/>
                      <a:gd name="connsiteX30" fmla="*/ 1218168 w 9099914"/>
                      <a:gd name="connsiteY30" fmla="*/ 285227 h 285227"/>
                      <a:gd name="connsiteX31" fmla="*/ 47539 w 9099914"/>
                      <a:gd name="connsiteY31" fmla="*/ 285227 h 285227"/>
                      <a:gd name="connsiteX32" fmla="*/ 0 w 9099914"/>
                      <a:gd name="connsiteY32" fmla="*/ 237688 h 285227"/>
                      <a:gd name="connsiteX33" fmla="*/ 0 w 9099914"/>
                      <a:gd name="connsiteY33" fmla="*/ 47539 h 285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9099914" h="285227" extrusionOk="0">
                        <a:moveTo>
                          <a:pt x="0" y="47539"/>
                        </a:moveTo>
                        <a:cubicBezTo>
                          <a:pt x="116" y="22544"/>
                          <a:pt x="24174" y="-1676"/>
                          <a:pt x="47539" y="0"/>
                        </a:cubicBezTo>
                        <a:cubicBezTo>
                          <a:pt x="271337" y="2186"/>
                          <a:pt x="368085" y="5996"/>
                          <a:pt x="560122" y="0"/>
                        </a:cubicBezTo>
                        <a:cubicBezTo>
                          <a:pt x="752159" y="-5996"/>
                          <a:pt x="1110087" y="19700"/>
                          <a:pt x="1432898" y="0"/>
                        </a:cubicBezTo>
                        <a:cubicBezTo>
                          <a:pt x="1755709" y="-19700"/>
                          <a:pt x="1733681" y="14559"/>
                          <a:pt x="1945481" y="0"/>
                        </a:cubicBezTo>
                        <a:cubicBezTo>
                          <a:pt x="2157281" y="-14559"/>
                          <a:pt x="2203570" y="14698"/>
                          <a:pt x="2458064" y="0"/>
                        </a:cubicBezTo>
                        <a:cubicBezTo>
                          <a:pt x="2712558" y="-14698"/>
                          <a:pt x="3084165" y="12704"/>
                          <a:pt x="3240792" y="0"/>
                        </a:cubicBezTo>
                        <a:cubicBezTo>
                          <a:pt x="3397419" y="-12704"/>
                          <a:pt x="3625242" y="7985"/>
                          <a:pt x="3933472" y="0"/>
                        </a:cubicBezTo>
                        <a:cubicBezTo>
                          <a:pt x="4241702" y="-7985"/>
                          <a:pt x="4516822" y="35828"/>
                          <a:pt x="4806248" y="0"/>
                        </a:cubicBezTo>
                        <a:cubicBezTo>
                          <a:pt x="5095674" y="-35828"/>
                          <a:pt x="5249574" y="13972"/>
                          <a:pt x="5679025" y="0"/>
                        </a:cubicBezTo>
                        <a:cubicBezTo>
                          <a:pt x="6108476" y="-13972"/>
                          <a:pt x="6292142" y="15171"/>
                          <a:pt x="6461753" y="0"/>
                        </a:cubicBezTo>
                        <a:cubicBezTo>
                          <a:pt x="6631364" y="-15171"/>
                          <a:pt x="6736116" y="-6206"/>
                          <a:pt x="6974336" y="0"/>
                        </a:cubicBezTo>
                        <a:cubicBezTo>
                          <a:pt x="7212556" y="6206"/>
                          <a:pt x="7284577" y="3403"/>
                          <a:pt x="7396871" y="0"/>
                        </a:cubicBezTo>
                        <a:cubicBezTo>
                          <a:pt x="7509165" y="-3403"/>
                          <a:pt x="7977154" y="20432"/>
                          <a:pt x="8269647" y="0"/>
                        </a:cubicBezTo>
                        <a:cubicBezTo>
                          <a:pt x="8562140" y="-20432"/>
                          <a:pt x="8745045" y="22247"/>
                          <a:pt x="9052375" y="0"/>
                        </a:cubicBezTo>
                        <a:cubicBezTo>
                          <a:pt x="9083665" y="3294"/>
                          <a:pt x="9103747" y="19491"/>
                          <a:pt x="9099914" y="47539"/>
                        </a:cubicBezTo>
                        <a:cubicBezTo>
                          <a:pt x="9099878" y="136020"/>
                          <a:pt x="9096071" y="170278"/>
                          <a:pt x="9099914" y="237688"/>
                        </a:cubicBezTo>
                        <a:cubicBezTo>
                          <a:pt x="9098912" y="263146"/>
                          <a:pt x="9079665" y="283895"/>
                          <a:pt x="9052375" y="285227"/>
                        </a:cubicBezTo>
                        <a:cubicBezTo>
                          <a:pt x="8856805" y="269794"/>
                          <a:pt x="8464514" y="274988"/>
                          <a:pt x="8179599" y="285227"/>
                        </a:cubicBezTo>
                        <a:cubicBezTo>
                          <a:pt x="7894684" y="295466"/>
                          <a:pt x="7806144" y="299147"/>
                          <a:pt x="7667016" y="285227"/>
                        </a:cubicBezTo>
                        <a:cubicBezTo>
                          <a:pt x="7527888" y="271307"/>
                          <a:pt x="7197462" y="315754"/>
                          <a:pt x="6884288" y="285227"/>
                        </a:cubicBezTo>
                        <a:cubicBezTo>
                          <a:pt x="6571114" y="254700"/>
                          <a:pt x="6452162" y="281516"/>
                          <a:pt x="6281656" y="285227"/>
                        </a:cubicBezTo>
                        <a:cubicBezTo>
                          <a:pt x="6111150" y="288938"/>
                          <a:pt x="6042035" y="264122"/>
                          <a:pt x="5859122" y="285227"/>
                        </a:cubicBezTo>
                        <a:cubicBezTo>
                          <a:pt x="5676209" y="306332"/>
                          <a:pt x="5417300" y="314019"/>
                          <a:pt x="5256490" y="285227"/>
                        </a:cubicBezTo>
                        <a:cubicBezTo>
                          <a:pt x="5095680" y="256435"/>
                          <a:pt x="4956702" y="292479"/>
                          <a:pt x="4833956" y="285227"/>
                        </a:cubicBezTo>
                        <a:cubicBezTo>
                          <a:pt x="4711210" y="277975"/>
                          <a:pt x="4452009" y="309519"/>
                          <a:pt x="4321373" y="285227"/>
                        </a:cubicBezTo>
                        <a:cubicBezTo>
                          <a:pt x="4190737" y="260935"/>
                          <a:pt x="3947186" y="261243"/>
                          <a:pt x="3808790" y="285227"/>
                        </a:cubicBezTo>
                        <a:cubicBezTo>
                          <a:pt x="3670394" y="309211"/>
                          <a:pt x="3315560" y="254323"/>
                          <a:pt x="3116110" y="285227"/>
                        </a:cubicBezTo>
                        <a:cubicBezTo>
                          <a:pt x="2916660" y="316131"/>
                          <a:pt x="2566190" y="320592"/>
                          <a:pt x="2333382" y="285227"/>
                        </a:cubicBezTo>
                        <a:cubicBezTo>
                          <a:pt x="2100574" y="249862"/>
                          <a:pt x="2020510" y="282628"/>
                          <a:pt x="1730751" y="285227"/>
                        </a:cubicBezTo>
                        <a:cubicBezTo>
                          <a:pt x="1440992" y="287826"/>
                          <a:pt x="1406431" y="262509"/>
                          <a:pt x="1218168" y="285227"/>
                        </a:cubicBezTo>
                        <a:cubicBezTo>
                          <a:pt x="1029905" y="307945"/>
                          <a:pt x="468001" y="299611"/>
                          <a:pt x="47539" y="285227"/>
                        </a:cubicBezTo>
                        <a:cubicBezTo>
                          <a:pt x="24597" y="284179"/>
                          <a:pt x="-2320" y="261660"/>
                          <a:pt x="0" y="237688"/>
                        </a:cubicBezTo>
                        <a:cubicBezTo>
                          <a:pt x="-454" y="174490"/>
                          <a:pt x="-6429" y="99461"/>
                          <a:pt x="0" y="4753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395361-9B0A-4998-93BE-5D0563F4D1EA}"/>
              </a:ext>
            </a:extLst>
          </p:cNvPr>
          <p:cNvSpPr/>
          <p:nvPr/>
        </p:nvSpPr>
        <p:spPr>
          <a:xfrm>
            <a:off x="1478604" y="2835479"/>
            <a:ext cx="9099914" cy="721453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980468667">
                  <a:custGeom>
                    <a:avLst/>
                    <a:gdLst>
                      <a:gd name="connsiteX0" fmla="*/ 0 w 9099914"/>
                      <a:gd name="connsiteY0" fmla="*/ 120245 h 721453"/>
                      <a:gd name="connsiteX1" fmla="*/ 120245 w 9099914"/>
                      <a:gd name="connsiteY1" fmla="*/ 0 h 721453"/>
                      <a:gd name="connsiteX2" fmla="*/ 624551 w 9099914"/>
                      <a:gd name="connsiteY2" fmla="*/ 0 h 721453"/>
                      <a:gd name="connsiteX3" fmla="*/ 1483233 w 9099914"/>
                      <a:gd name="connsiteY3" fmla="*/ 0 h 721453"/>
                      <a:gd name="connsiteX4" fmla="*/ 1987539 w 9099914"/>
                      <a:gd name="connsiteY4" fmla="*/ 0 h 721453"/>
                      <a:gd name="connsiteX5" fmla="*/ 2491845 w 9099914"/>
                      <a:gd name="connsiteY5" fmla="*/ 0 h 721453"/>
                      <a:gd name="connsiteX6" fmla="*/ 3261933 w 9099914"/>
                      <a:gd name="connsiteY6" fmla="*/ 0 h 721453"/>
                      <a:gd name="connsiteX7" fmla="*/ 3943427 w 9099914"/>
                      <a:gd name="connsiteY7" fmla="*/ 0 h 721453"/>
                      <a:gd name="connsiteX8" fmla="*/ 4802110 w 9099914"/>
                      <a:gd name="connsiteY8" fmla="*/ 0 h 721453"/>
                      <a:gd name="connsiteX9" fmla="*/ 5660792 w 9099914"/>
                      <a:gd name="connsiteY9" fmla="*/ 0 h 721453"/>
                      <a:gd name="connsiteX10" fmla="*/ 6430881 w 9099914"/>
                      <a:gd name="connsiteY10" fmla="*/ 0 h 721453"/>
                      <a:gd name="connsiteX11" fmla="*/ 6935187 w 9099914"/>
                      <a:gd name="connsiteY11" fmla="*/ 0 h 721453"/>
                      <a:gd name="connsiteX12" fmla="*/ 7350898 w 9099914"/>
                      <a:gd name="connsiteY12" fmla="*/ 0 h 721453"/>
                      <a:gd name="connsiteX13" fmla="*/ 8209581 w 9099914"/>
                      <a:gd name="connsiteY13" fmla="*/ 0 h 721453"/>
                      <a:gd name="connsiteX14" fmla="*/ 8979669 w 9099914"/>
                      <a:gd name="connsiteY14" fmla="*/ 0 h 721453"/>
                      <a:gd name="connsiteX15" fmla="*/ 9099914 w 9099914"/>
                      <a:gd name="connsiteY15" fmla="*/ 120245 h 721453"/>
                      <a:gd name="connsiteX16" fmla="*/ 9099914 w 9099914"/>
                      <a:gd name="connsiteY16" fmla="*/ 601208 h 721453"/>
                      <a:gd name="connsiteX17" fmla="*/ 8979669 w 9099914"/>
                      <a:gd name="connsiteY17" fmla="*/ 721453 h 721453"/>
                      <a:gd name="connsiteX18" fmla="*/ 8120986 w 9099914"/>
                      <a:gd name="connsiteY18" fmla="*/ 721453 h 721453"/>
                      <a:gd name="connsiteX19" fmla="*/ 7616681 w 9099914"/>
                      <a:gd name="connsiteY19" fmla="*/ 721453 h 721453"/>
                      <a:gd name="connsiteX20" fmla="*/ 6846592 w 9099914"/>
                      <a:gd name="connsiteY20" fmla="*/ 721453 h 721453"/>
                      <a:gd name="connsiteX21" fmla="*/ 6253692 w 9099914"/>
                      <a:gd name="connsiteY21" fmla="*/ 721453 h 721453"/>
                      <a:gd name="connsiteX22" fmla="*/ 5837981 w 9099914"/>
                      <a:gd name="connsiteY22" fmla="*/ 721453 h 721453"/>
                      <a:gd name="connsiteX23" fmla="*/ 5245081 w 9099914"/>
                      <a:gd name="connsiteY23" fmla="*/ 721453 h 721453"/>
                      <a:gd name="connsiteX24" fmla="*/ 4829370 w 9099914"/>
                      <a:gd name="connsiteY24" fmla="*/ 721453 h 721453"/>
                      <a:gd name="connsiteX25" fmla="*/ 4325064 w 9099914"/>
                      <a:gd name="connsiteY25" fmla="*/ 721453 h 721453"/>
                      <a:gd name="connsiteX26" fmla="*/ 3820758 w 9099914"/>
                      <a:gd name="connsiteY26" fmla="*/ 721453 h 721453"/>
                      <a:gd name="connsiteX27" fmla="*/ 3139264 w 9099914"/>
                      <a:gd name="connsiteY27" fmla="*/ 721453 h 721453"/>
                      <a:gd name="connsiteX28" fmla="*/ 2369176 w 9099914"/>
                      <a:gd name="connsiteY28" fmla="*/ 721453 h 721453"/>
                      <a:gd name="connsiteX29" fmla="*/ 1776276 w 9099914"/>
                      <a:gd name="connsiteY29" fmla="*/ 721453 h 721453"/>
                      <a:gd name="connsiteX30" fmla="*/ 1271970 w 9099914"/>
                      <a:gd name="connsiteY30" fmla="*/ 721453 h 721453"/>
                      <a:gd name="connsiteX31" fmla="*/ 120245 w 9099914"/>
                      <a:gd name="connsiteY31" fmla="*/ 721453 h 721453"/>
                      <a:gd name="connsiteX32" fmla="*/ 0 w 9099914"/>
                      <a:gd name="connsiteY32" fmla="*/ 601208 h 721453"/>
                      <a:gd name="connsiteX33" fmla="*/ 0 w 9099914"/>
                      <a:gd name="connsiteY33" fmla="*/ 120245 h 721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9099914" h="721453" extrusionOk="0">
                        <a:moveTo>
                          <a:pt x="0" y="120245"/>
                        </a:moveTo>
                        <a:cubicBezTo>
                          <a:pt x="1265" y="67566"/>
                          <a:pt x="55525" y="-980"/>
                          <a:pt x="120245" y="0"/>
                        </a:cubicBezTo>
                        <a:cubicBezTo>
                          <a:pt x="338518" y="-16028"/>
                          <a:pt x="438930" y="11374"/>
                          <a:pt x="624551" y="0"/>
                        </a:cubicBezTo>
                        <a:cubicBezTo>
                          <a:pt x="810172" y="-11374"/>
                          <a:pt x="1134940" y="17363"/>
                          <a:pt x="1483233" y="0"/>
                        </a:cubicBezTo>
                        <a:cubicBezTo>
                          <a:pt x="1831526" y="-17363"/>
                          <a:pt x="1839750" y="-4365"/>
                          <a:pt x="1987539" y="0"/>
                        </a:cubicBezTo>
                        <a:cubicBezTo>
                          <a:pt x="2135328" y="4365"/>
                          <a:pt x="2331217" y="11675"/>
                          <a:pt x="2491845" y="0"/>
                        </a:cubicBezTo>
                        <a:cubicBezTo>
                          <a:pt x="2652473" y="-11675"/>
                          <a:pt x="2916867" y="-9453"/>
                          <a:pt x="3261933" y="0"/>
                        </a:cubicBezTo>
                        <a:cubicBezTo>
                          <a:pt x="3606999" y="9453"/>
                          <a:pt x="3696569" y="25554"/>
                          <a:pt x="3943427" y="0"/>
                        </a:cubicBezTo>
                        <a:cubicBezTo>
                          <a:pt x="4190285" y="-25554"/>
                          <a:pt x="4594781" y="-42796"/>
                          <a:pt x="4802110" y="0"/>
                        </a:cubicBezTo>
                        <a:cubicBezTo>
                          <a:pt x="5009439" y="42796"/>
                          <a:pt x="5460126" y="10489"/>
                          <a:pt x="5660792" y="0"/>
                        </a:cubicBezTo>
                        <a:cubicBezTo>
                          <a:pt x="5861458" y="-10489"/>
                          <a:pt x="6256660" y="-15622"/>
                          <a:pt x="6430881" y="0"/>
                        </a:cubicBezTo>
                        <a:cubicBezTo>
                          <a:pt x="6605102" y="15622"/>
                          <a:pt x="6788717" y="-4626"/>
                          <a:pt x="6935187" y="0"/>
                        </a:cubicBezTo>
                        <a:cubicBezTo>
                          <a:pt x="7081657" y="4626"/>
                          <a:pt x="7182590" y="-1811"/>
                          <a:pt x="7350898" y="0"/>
                        </a:cubicBezTo>
                        <a:cubicBezTo>
                          <a:pt x="7519206" y="1811"/>
                          <a:pt x="7997454" y="15703"/>
                          <a:pt x="8209581" y="0"/>
                        </a:cubicBezTo>
                        <a:cubicBezTo>
                          <a:pt x="8421708" y="-15703"/>
                          <a:pt x="8601043" y="9965"/>
                          <a:pt x="8979669" y="0"/>
                        </a:cubicBezTo>
                        <a:cubicBezTo>
                          <a:pt x="9055965" y="6468"/>
                          <a:pt x="9108093" y="50009"/>
                          <a:pt x="9099914" y="120245"/>
                        </a:cubicBezTo>
                        <a:cubicBezTo>
                          <a:pt x="9107448" y="359988"/>
                          <a:pt x="9091400" y="391128"/>
                          <a:pt x="9099914" y="601208"/>
                        </a:cubicBezTo>
                        <a:cubicBezTo>
                          <a:pt x="9095666" y="664236"/>
                          <a:pt x="9052656" y="712987"/>
                          <a:pt x="8979669" y="721453"/>
                        </a:cubicBezTo>
                        <a:cubicBezTo>
                          <a:pt x="8769700" y="763540"/>
                          <a:pt x="8515534" y="696428"/>
                          <a:pt x="8120986" y="721453"/>
                        </a:cubicBezTo>
                        <a:cubicBezTo>
                          <a:pt x="7726438" y="746478"/>
                          <a:pt x="7809656" y="731870"/>
                          <a:pt x="7616681" y="721453"/>
                        </a:cubicBezTo>
                        <a:cubicBezTo>
                          <a:pt x="7423706" y="711036"/>
                          <a:pt x="7035648" y="755124"/>
                          <a:pt x="6846592" y="721453"/>
                        </a:cubicBezTo>
                        <a:cubicBezTo>
                          <a:pt x="6657536" y="687782"/>
                          <a:pt x="6399342" y="722207"/>
                          <a:pt x="6253692" y="721453"/>
                        </a:cubicBezTo>
                        <a:cubicBezTo>
                          <a:pt x="6108042" y="720699"/>
                          <a:pt x="6006053" y="738945"/>
                          <a:pt x="5837981" y="721453"/>
                        </a:cubicBezTo>
                        <a:cubicBezTo>
                          <a:pt x="5669909" y="703961"/>
                          <a:pt x="5501409" y="741412"/>
                          <a:pt x="5245081" y="721453"/>
                        </a:cubicBezTo>
                        <a:cubicBezTo>
                          <a:pt x="4988753" y="701494"/>
                          <a:pt x="4996617" y="721769"/>
                          <a:pt x="4829370" y="721453"/>
                        </a:cubicBezTo>
                        <a:cubicBezTo>
                          <a:pt x="4662123" y="721137"/>
                          <a:pt x="4519914" y="719142"/>
                          <a:pt x="4325064" y="721453"/>
                        </a:cubicBezTo>
                        <a:cubicBezTo>
                          <a:pt x="4130214" y="723764"/>
                          <a:pt x="4033996" y="726871"/>
                          <a:pt x="3820758" y="721453"/>
                        </a:cubicBezTo>
                        <a:cubicBezTo>
                          <a:pt x="3607520" y="716035"/>
                          <a:pt x="3301413" y="700613"/>
                          <a:pt x="3139264" y="721453"/>
                        </a:cubicBezTo>
                        <a:cubicBezTo>
                          <a:pt x="2977115" y="742293"/>
                          <a:pt x="2716776" y="710772"/>
                          <a:pt x="2369176" y="721453"/>
                        </a:cubicBezTo>
                        <a:cubicBezTo>
                          <a:pt x="2021576" y="732134"/>
                          <a:pt x="1965848" y="736089"/>
                          <a:pt x="1776276" y="721453"/>
                        </a:cubicBezTo>
                        <a:cubicBezTo>
                          <a:pt x="1586704" y="706817"/>
                          <a:pt x="1506804" y="703964"/>
                          <a:pt x="1271970" y="721453"/>
                        </a:cubicBezTo>
                        <a:cubicBezTo>
                          <a:pt x="1037136" y="738942"/>
                          <a:pt x="377884" y="736383"/>
                          <a:pt x="120245" y="721453"/>
                        </a:cubicBezTo>
                        <a:cubicBezTo>
                          <a:pt x="59312" y="719721"/>
                          <a:pt x="-1567" y="666075"/>
                          <a:pt x="0" y="601208"/>
                        </a:cubicBezTo>
                        <a:cubicBezTo>
                          <a:pt x="2566" y="441811"/>
                          <a:pt x="-4990" y="290033"/>
                          <a:pt x="0" y="12024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4C1A13-34B9-43F8-8BC7-87AB6BB23157}"/>
              </a:ext>
            </a:extLst>
          </p:cNvPr>
          <p:cNvSpPr/>
          <p:nvPr/>
        </p:nvSpPr>
        <p:spPr>
          <a:xfrm>
            <a:off x="1478604" y="3556932"/>
            <a:ext cx="9099914" cy="104023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980468667">
                  <a:custGeom>
                    <a:avLst/>
                    <a:gdLst>
                      <a:gd name="connsiteX0" fmla="*/ 0 w 9099914"/>
                      <a:gd name="connsiteY0" fmla="*/ 173376 h 1040235"/>
                      <a:gd name="connsiteX1" fmla="*/ 173376 w 9099914"/>
                      <a:gd name="connsiteY1" fmla="*/ 0 h 1040235"/>
                      <a:gd name="connsiteX2" fmla="*/ 671633 w 9099914"/>
                      <a:gd name="connsiteY2" fmla="*/ 0 h 1040235"/>
                      <a:gd name="connsiteX3" fmla="*/ 1520016 w 9099914"/>
                      <a:gd name="connsiteY3" fmla="*/ 0 h 1040235"/>
                      <a:gd name="connsiteX4" fmla="*/ 2018273 w 9099914"/>
                      <a:gd name="connsiteY4" fmla="*/ 0 h 1040235"/>
                      <a:gd name="connsiteX5" fmla="*/ 2516530 w 9099914"/>
                      <a:gd name="connsiteY5" fmla="*/ 0 h 1040235"/>
                      <a:gd name="connsiteX6" fmla="*/ 3277382 w 9099914"/>
                      <a:gd name="connsiteY6" fmla="*/ 0 h 1040235"/>
                      <a:gd name="connsiteX7" fmla="*/ 3950702 w 9099914"/>
                      <a:gd name="connsiteY7" fmla="*/ 0 h 1040235"/>
                      <a:gd name="connsiteX8" fmla="*/ 4799085 w 9099914"/>
                      <a:gd name="connsiteY8" fmla="*/ 0 h 1040235"/>
                      <a:gd name="connsiteX9" fmla="*/ 5647469 w 9099914"/>
                      <a:gd name="connsiteY9" fmla="*/ 0 h 1040235"/>
                      <a:gd name="connsiteX10" fmla="*/ 6408321 w 9099914"/>
                      <a:gd name="connsiteY10" fmla="*/ 0 h 1040235"/>
                      <a:gd name="connsiteX11" fmla="*/ 6906578 w 9099914"/>
                      <a:gd name="connsiteY11" fmla="*/ 0 h 1040235"/>
                      <a:gd name="connsiteX12" fmla="*/ 7317303 w 9099914"/>
                      <a:gd name="connsiteY12" fmla="*/ 0 h 1040235"/>
                      <a:gd name="connsiteX13" fmla="*/ 8165686 w 9099914"/>
                      <a:gd name="connsiteY13" fmla="*/ 0 h 1040235"/>
                      <a:gd name="connsiteX14" fmla="*/ 8926538 w 9099914"/>
                      <a:gd name="connsiteY14" fmla="*/ 0 h 1040235"/>
                      <a:gd name="connsiteX15" fmla="*/ 9099914 w 9099914"/>
                      <a:gd name="connsiteY15" fmla="*/ 173376 h 1040235"/>
                      <a:gd name="connsiteX16" fmla="*/ 9099914 w 9099914"/>
                      <a:gd name="connsiteY16" fmla="*/ 866859 h 1040235"/>
                      <a:gd name="connsiteX17" fmla="*/ 8926538 w 9099914"/>
                      <a:gd name="connsiteY17" fmla="*/ 1040235 h 1040235"/>
                      <a:gd name="connsiteX18" fmla="*/ 8078155 w 9099914"/>
                      <a:gd name="connsiteY18" fmla="*/ 1040235 h 1040235"/>
                      <a:gd name="connsiteX19" fmla="*/ 7579898 w 9099914"/>
                      <a:gd name="connsiteY19" fmla="*/ 1040235 h 1040235"/>
                      <a:gd name="connsiteX20" fmla="*/ 6819046 w 9099914"/>
                      <a:gd name="connsiteY20" fmla="*/ 1040235 h 1040235"/>
                      <a:gd name="connsiteX21" fmla="*/ 6233257 w 9099914"/>
                      <a:gd name="connsiteY21" fmla="*/ 1040235 h 1040235"/>
                      <a:gd name="connsiteX22" fmla="*/ 5822532 w 9099914"/>
                      <a:gd name="connsiteY22" fmla="*/ 1040235 h 1040235"/>
                      <a:gd name="connsiteX23" fmla="*/ 5236744 w 9099914"/>
                      <a:gd name="connsiteY23" fmla="*/ 1040235 h 1040235"/>
                      <a:gd name="connsiteX24" fmla="*/ 4826018 w 9099914"/>
                      <a:gd name="connsiteY24" fmla="*/ 1040235 h 1040235"/>
                      <a:gd name="connsiteX25" fmla="*/ 4327761 w 9099914"/>
                      <a:gd name="connsiteY25" fmla="*/ 1040235 h 1040235"/>
                      <a:gd name="connsiteX26" fmla="*/ 3829504 w 9099914"/>
                      <a:gd name="connsiteY26" fmla="*/ 1040235 h 1040235"/>
                      <a:gd name="connsiteX27" fmla="*/ 3156184 w 9099914"/>
                      <a:gd name="connsiteY27" fmla="*/ 1040235 h 1040235"/>
                      <a:gd name="connsiteX28" fmla="*/ 2395333 w 9099914"/>
                      <a:gd name="connsiteY28" fmla="*/ 1040235 h 1040235"/>
                      <a:gd name="connsiteX29" fmla="*/ 1809544 w 9099914"/>
                      <a:gd name="connsiteY29" fmla="*/ 1040235 h 1040235"/>
                      <a:gd name="connsiteX30" fmla="*/ 1311287 w 9099914"/>
                      <a:gd name="connsiteY30" fmla="*/ 1040235 h 1040235"/>
                      <a:gd name="connsiteX31" fmla="*/ 173376 w 9099914"/>
                      <a:gd name="connsiteY31" fmla="*/ 1040235 h 1040235"/>
                      <a:gd name="connsiteX32" fmla="*/ 0 w 9099914"/>
                      <a:gd name="connsiteY32" fmla="*/ 866859 h 1040235"/>
                      <a:gd name="connsiteX33" fmla="*/ 0 w 9099914"/>
                      <a:gd name="connsiteY33" fmla="*/ 173376 h 1040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9099914" h="1040235" extrusionOk="0">
                        <a:moveTo>
                          <a:pt x="0" y="173376"/>
                        </a:moveTo>
                        <a:cubicBezTo>
                          <a:pt x="236" y="80183"/>
                          <a:pt x="89377" y="-6818"/>
                          <a:pt x="173376" y="0"/>
                        </a:cubicBezTo>
                        <a:cubicBezTo>
                          <a:pt x="395616" y="-24533"/>
                          <a:pt x="535467" y="-658"/>
                          <a:pt x="671633" y="0"/>
                        </a:cubicBezTo>
                        <a:cubicBezTo>
                          <a:pt x="807799" y="658"/>
                          <a:pt x="1230513" y="-35114"/>
                          <a:pt x="1520016" y="0"/>
                        </a:cubicBezTo>
                        <a:cubicBezTo>
                          <a:pt x="1809519" y="35114"/>
                          <a:pt x="1787513" y="-11927"/>
                          <a:pt x="2018273" y="0"/>
                        </a:cubicBezTo>
                        <a:cubicBezTo>
                          <a:pt x="2249033" y="11927"/>
                          <a:pt x="2288339" y="20172"/>
                          <a:pt x="2516530" y="0"/>
                        </a:cubicBezTo>
                        <a:cubicBezTo>
                          <a:pt x="2744721" y="-20172"/>
                          <a:pt x="2958717" y="20963"/>
                          <a:pt x="3277382" y="0"/>
                        </a:cubicBezTo>
                        <a:cubicBezTo>
                          <a:pt x="3596047" y="-20963"/>
                          <a:pt x="3798055" y="20477"/>
                          <a:pt x="3950702" y="0"/>
                        </a:cubicBezTo>
                        <a:cubicBezTo>
                          <a:pt x="4103349" y="-20477"/>
                          <a:pt x="4393206" y="325"/>
                          <a:pt x="4799085" y="0"/>
                        </a:cubicBezTo>
                        <a:cubicBezTo>
                          <a:pt x="5204964" y="-325"/>
                          <a:pt x="5297347" y="9420"/>
                          <a:pt x="5647469" y="0"/>
                        </a:cubicBezTo>
                        <a:cubicBezTo>
                          <a:pt x="5997591" y="-9420"/>
                          <a:pt x="6105283" y="-32306"/>
                          <a:pt x="6408321" y="0"/>
                        </a:cubicBezTo>
                        <a:cubicBezTo>
                          <a:pt x="6711359" y="32306"/>
                          <a:pt x="6687712" y="-11170"/>
                          <a:pt x="6906578" y="0"/>
                        </a:cubicBezTo>
                        <a:cubicBezTo>
                          <a:pt x="7125444" y="11170"/>
                          <a:pt x="7233078" y="5832"/>
                          <a:pt x="7317303" y="0"/>
                        </a:cubicBezTo>
                        <a:cubicBezTo>
                          <a:pt x="7401529" y="-5832"/>
                          <a:pt x="7962269" y="30951"/>
                          <a:pt x="8165686" y="0"/>
                        </a:cubicBezTo>
                        <a:cubicBezTo>
                          <a:pt x="8369103" y="-30951"/>
                          <a:pt x="8602309" y="-32332"/>
                          <a:pt x="8926538" y="0"/>
                        </a:cubicBezTo>
                        <a:cubicBezTo>
                          <a:pt x="9025412" y="2042"/>
                          <a:pt x="9114896" y="70613"/>
                          <a:pt x="9099914" y="173376"/>
                        </a:cubicBezTo>
                        <a:cubicBezTo>
                          <a:pt x="9117883" y="401971"/>
                          <a:pt x="9126367" y="557255"/>
                          <a:pt x="9099914" y="866859"/>
                        </a:cubicBezTo>
                        <a:cubicBezTo>
                          <a:pt x="9090064" y="954773"/>
                          <a:pt x="9031844" y="1027940"/>
                          <a:pt x="8926538" y="1040235"/>
                        </a:cubicBezTo>
                        <a:cubicBezTo>
                          <a:pt x="8673850" y="1039668"/>
                          <a:pt x="8447946" y="1068900"/>
                          <a:pt x="8078155" y="1040235"/>
                        </a:cubicBezTo>
                        <a:cubicBezTo>
                          <a:pt x="7708364" y="1011570"/>
                          <a:pt x="7794802" y="1045879"/>
                          <a:pt x="7579898" y="1040235"/>
                        </a:cubicBezTo>
                        <a:cubicBezTo>
                          <a:pt x="7364994" y="1034591"/>
                          <a:pt x="7040129" y="1076323"/>
                          <a:pt x="6819046" y="1040235"/>
                        </a:cubicBezTo>
                        <a:cubicBezTo>
                          <a:pt x="6597963" y="1004147"/>
                          <a:pt x="6498440" y="1032962"/>
                          <a:pt x="6233257" y="1040235"/>
                        </a:cubicBezTo>
                        <a:cubicBezTo>
                          <a:pt x="5968074" y="1047508"/>
                          <a:pt x="5965769" y="1060539"/>
                          <a:pt x="5822532" y="1040235"/>
                        </a:cubicBezTo>
                        <a:cubicBezTo>
                          <a:pt x="5679295" y="1019931"/>
                          <a:pt x="5365665" y="1016452"/>
                          <a:pt x="5236744" y="1040235"/>
                        </a:cubicBezTo>
                        <a:cubicBezTo>
                          <a:pt x="5107823" y="1064018"/>
                          <a:pt x="5021693" y="1038503"/>
                          <a:pt x="4826018" y="1040235"/>
                        </a:cubicBezTo>
                        <a:cubicBezTo>
                          <a:pt x="4630343" y="1041967"/>
                          <a:pt x="4514910" y="1025001"/>
                          <a:pt x="4327761" y="1040235"/>
                        </a:cubicBezTo>
                        <a:cubicBezTo>
                          <a:pt x="4140612" y="1055469"/>
                          <a:pt x="3955133" y="1040245"/>
                          <a:pt x="3829504" y="1040235"/>
                        </a:cubicBezTo>
                        <a:cubicBezTo>
                          <a:pt x="3703875" y="1040225"/>
                          <a:pt x="3311603" y="1057667"/>
                          <a:pt x="3156184" y="1040235"/>
                        </a:cubicBezTo>
                        <a:cubicBezTo>
                          <a:pt x="3000765" y="1022803"/>
                          <a:pt x="2625380" y="1059477"/>
                          <a:pt x="2395333" y="1040235"/>
                        </a:cubicBezTo>
                        <a:cubicBezTo>
                          <a:pt x="2165286" y="1020993"/>
                          <a:pt x="1944970" y="1018139"/>
                          <a:pt x="1809544" y="1040235"/>
                        </a:cubicBezTo>
                        <a:cubicBezTo>
                          <a:pt x="1674118" y="1062331"/>
                          <a:pt x="1418292" y="1029714"/>
                          <a:pt x="1311287" y="1040235"/>
                        </a:cubicBezTo>
                        <a:cubicBezTo>
                          <a:pt x="1204282" y="1050756"/>
                          <a:pt x="450356" y="1020403"/>
                          <a:pt x="173376" y="1040235"/>
                        </a:cubicBezTo>
                        <a:cubicBezTo>
                          <a:pt x="84023" y="1038210"/>
                          <a:pt x="-9537" y="953227"/>
                          <a:pt x="0" y="866859"/>
                        </a:cubicBezTo>
                        <a:cubicBezTo>
                          <a:pt x="29147" y="658204"/>
                          <a:pt x="-24136" y="509781"/>
                          <a:pt x="0" y="17337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70A25-5165-4A32-82F6-5D3A5B423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669" y="6132877"/>
            <a:ext cx="1819275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E35D4-82A3-4882-A516-9CE4FBAFD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56" y="4985426"/>
            <a:ext cx="495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8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CCC61702-5E60-4D11-A003-5DE4222A9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83"/>
          <a:stretch/>
        </p:blipFill>
        <p:spPr bwMode="auto">
          <a:xfrm>
            <a:off x="1435033" y="0"/>
            <a:ext cx="9010650" cy="68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9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9C6977-5D54-46D0-8E2B-F04EB112C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Renovate- able Features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Image result for house size&quot;">
            <a:extLst>
              <a:ext uri="{FF2B5EF4-FFF2-40B4-BE49-F238E27FC236}">
                <a16:creationId xmlns:a16="http://schemas.microsoft.com/office/drawing/2014/main" id="{839F5678-FA22-4DE2-81FF-85473BD2B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7" r="21513"/>
          <a:stretch/>
        </p:blipFill>
        <p:spPr bwMode="auto"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08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61C31437-E44F-43B7-A743-10C184B4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29" y="2134182"/>
            <a:ext cx="5201146" cy="36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D8605-A3FC-4682-99E5-9933ABE2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94" y="284496"/>
            <a:ext cx="11415206" cy="1325563"/>
          </a:xfrm>
        </p:spPr>
        <p:txBody>
          <a:bodyPr>
            <a:normAutofit/>
          </a:bodyPr>
          <a:lstStyle/>
          <a:p>
            <a:r>
              <a:rPr lang="en-AU" sz="3200" dirty="0"/>
              <a:t>The residuals from the fixed model were used. Target transformed to original scale unit to aid interpretation as normality not impacted. 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098679F-8422-477A-B021-569515D6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060798"/>
            <a:ext cx="5117357" cy="38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A9D72A6-57EC-46C2-8BCC-80F7B6BF90AF}"/>
              </a:ext>
            </a:extLst>
          </p:cNvPr>
          <p:cNvSpPr/>
          <p:nvPr/>
        </p:nvSpPr>
        <p:spPr>
          <a:xfrm>
            <a:off x="4095750" y="2962275"/>
            <a:ext cx="3800475" cy="1733550"/>
          </a:xfrm>
          <a:prstGeom prst="rightArrow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Conversion to Original $ Units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F78B4D5-A258-4717-91E5-162D1F305EC7}"/>
              </a:ext>
            </a:extLst>
          </p:cNvPr>
          <p:cNvSpPr/>
          <p:nvPr/>
        </p:nvSpPr>
        <p:spPr>
          <a:xfrm>
            <a:off x="2790825" y="6048041"/>
            <a:ext cx="7391399" cy="656566"/>
          </a:xfrm>
          <a:prstGeom prst="wedgeRoundRectCallout">
            <a:avLst>
              <a:gd name="adj1" fmla="val 21743"/>
              <a:gd name="adj2" fmla="val -14640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As there were some large residuals, a decision was made to remove </a:t>
            </a:r>
            <a:r>
              <a:rPr lang="en-AU" b="1" dirty="0">
                <a:solidFill>
                  <a:srgbClr val="FF0000"/>
                </a:solidFill>
              </a:rPr>
              <a:t>extreme</a:t>
            </a:r>
            <a:r>
              <a:rPr lang="en-AU" dirty="0">
                <a:solidFill>
                  <a:sysClr val="windowText" lastClr="000000"/>
                </a:solidFill>
              </a:rPr>
              <a:t> outliers (IQR Range * 3 denoted by lower and upper blues lines.) </a:t>
            </a:r>
          </a:p>
        </p:txBody>
      </p:sp>
    </p:spTree>
    <p:extLst>
      <p:ext uri="{BB962C8B-B14F-4D97-AF65-F5344CB8AC3E}">
        <p14:creationId xmlns:p14="http://schemas.microsoft.com/office/powerpoint/2010/main" val="178620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9C9062A-A364-458C-8D0B-073096EFA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1" r="6878" b="-2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93381-1EE3-4B14-B2CE-DC2265CA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Removal </a:t>
            </a:r>
            <a:r>
              <a:rPr lang="en-US" sz="3100" dirty="0">
                <a:solidFill>
                  <a:srgbClr val="FFFFFF"/>
                </a:solidFill>
              </a:rPr>
              <a:t>of extreme residuals resulted a loss of 35 properties for modelling but resulted in a normally distributed target, which should help improve modelling accuracy and </a:t>
            </a:r>
            <a:r>
              <a:rPr lang="en-US" sz="3100" dirty="0" err="1">
                <a:solidFill>
                  <a:srgbClr val="FFFFFF"/>
                </a:solidFill>
              </a:rPr>
              <a:t>generalisation</a:t>
            </a:r>
            <a:endParaRPr lang="en-US" sz="3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8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>
            <a:extLst>
              <a:ext uri="{FF2B5EF4-FFF2-40B4-BE49-F238E27FC236}">
                <a16:creationId xmlns:a16="http://schemas.microsoft.com/office/drawing/2014/main" id="{D0C81DEB-D75E-408E-B55C-B9D1AB8F4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"/>
          <a:stretch/>
        </p:blipFill>
        <p:spPr bwMode="auto">
          <a:xfrm>
            <a:off x="986149" y="1210903"/>
            <a:ext cx="2406367" cy="24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6505EAA9-93A6-4A81-A7DE-748402F61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"/>
          <a:stretch/>
        </p:blipFill>
        <p:spPr bwMode="auto">
          <a:xfrm>
            <a:off x="915388" y="3929441"/>
            <a:ext cx="2477128" cy="24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8C1CADE4-FCDC-4609-8759-8FA038BA1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r="-5" b="-5"/>
          <a:stretch/>
        </p:blipFill>
        <p:spPr bwMode="auto">
          <a:xfrm>
            <a:off x="8694241" y="1210903"/>
            <a:ext cx="2477128" cy="248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37F98106-D402-404E-B036-7C3FD6D27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34" y="3934780"/>
            <a:ext cx="2477129" cy="24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2CBFEF-E350-4ED5-9FB3-459A26EE1647}"/>
              </a:ext>
            </a:extLst>
          </p:cNvPr>
          <p:cNvSpPr txBox="1"/>
          <p:nvPr/>
        </p:nvSpPr>
        <p:spPr>
          <a:xfrm>
            <a:off x="5171401" y="6148799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 err="1"/>
              <a:t>FirePlaces</a:t>
            </a:r>
            <a:r>
              <a:rPr lang="en-AU" dirty="0"/>
              <a:t> (n)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5D20CD-0FF1-4894-A97B-264A39EAF1AC}"/>
              </a:ext>
            </a:extLst>
          </p:cNvPr>
          <p:cNvSpPr txBox="1"/>
          <p:nvPr/>
        </p:nvSpPr>
        <p:spPr>
          <a:xfrm>
            <a:off x="9027961" y="3366129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Pool Area </a:t>
            </a:r>
            <a:r>
              <a:rPr lang="en-AU" sz="1100" dirty="0"/>
              <a:t>(</a:t>
            </a:r>
            <a:r>
              <a:rPr lang="en-AU" sz="1100" dirty="0" err="1"/>
              <a:t>Sqft</a:t>
            </a:r>
            <a:r>
              <a:rPr lang="en-AU" sz="1100" dirty="0"/>
              <a:t>)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E4C8F8-2A0E-4926-A854-89178A2724FA}"/>
              </a:ext>
            </a:extLst>
          </p:cNvPr>
          <p:cNvSpPr txBox="1"/>
          <p:nvPr/>
        </p:nvSpPr>
        <p:spPr>
          <a:xfrm>
            <a:off x="1312737" y="6148799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Overall Condition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4DC42-7F8C-47E2-9958-1E6EF67F24FF}"/>
              </a:ext>
            </a:extLst>
          </p:cNvPr>
          <p:cNvSpPr txBox="1"/>
          <p:nvPr/>
        </p:nvSpPr>
        <p:spPr>
          <a:xfrm>
            <a:off x="1278113" y="3366129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Wood Deck Size </a:t>
            </a:r>
            <a:r>
              <a:rPr lang="en-AU" sz="1050" dirty="0"/>
              <a:t>(</a:t>
            </a:r>
            <a:r>
              <a:rPr lang="en-AU" sz="1050" dirty="0" err="1"/>
              <a:t>Sqft</a:t>
            </a:r>
            <a:r>
              <a:rPr lang="en-AU" sz="1050" dirty="0"/>
              <a:t>)</a:t>
            </a:r>
            <a:endParaRPr lang="en-AU" dirty="0"/>
          </a:p>
        </p:txBody>
      </p:sp>
      <p:pic>
        <p:nvPicPr>
          <p:cNvPr id="16398" name="Picture 14">
            <a:extLst>
              <a:ext uri="{FF2B5EF4-FFF2-40B4-BE49-F238E27FC236}">
                <a16:creationId xmlns:a16="http://schemas.microsoft.com/office/drawing/2014/main" id="{47DFC529-27AD-4555-86CF-C212B118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241" y="3928815"/>
            <a:ext cx="2547518" cy="254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9FFBC9-A68D-478F-AEB9-6A5A372E2FD2}"/>
              </a:ext>
            </a:extLst>
          </p:cNvPr>
          <p:cNvSpPr txBox="1"/>
          <p:nvPr/>
        </p:nvSpPr>
        <p:spPr>
          <a:xfrm>
            <a:off x="9030065" y="6148799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Kitchen Quality</a:t>
            </a:r>
          </a:p>
        </p:txBody>
      </p:sp>
      <p:pic>
        <p:nvPicPr>
          <p:cNvPr id="16400" name="Picture 16">
            <a:extLst>
              <a:ext uri="{FF2B5EF4-FFF2-40B4-BE49-F238E27FC236}">
                <a16:creationId xmlns:a16="http://schemas.microsoft.com/office/drawing/2014/main" id="{FC87A1DF-7459-4C0E-9B0B-3D00B5FD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07" y="1164984"/>
            <a:ext cx="2587585" cy="259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E1BE9D-7D55-405B-833C-EF7C950AED7B}"/>
              </a:ext>
            </a:extLst>
          </p:cNvPr>
          <p:cNvSpPr txBox="1"/>
          <p:nvPr/>
        </p:nvSpPr>
        <p:spPr>
          <a:xfrm>
            <a:off x="5153037" y="3366129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External Quality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1D61D86-D110-4B5C-BD26-2B3D1CA6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1049000" cy="1325563"/>
          </a:xfrm>
        </p:spPr>
        <p:txBody>
          <a:bodyPr>
            <a:noAutofit/>
          </a:bodyPr>
          <a:lstStyle/>
          <a:p>
            <a:r>
              <a:rPr lang="en-AU" sz="2800" dirty="0"/>
              <a:t>Exploration of relationships to target suggested most renovate-able features had some positive contribution to predicting sale price residuals</a:t>
            </a:r>
          </a:p>
        </p:txBody>
      </p:sp>
    </p:spTree>
    <p:extLst>
      <p:ext uri="{BB962C8B-B14F-4D97-AF65-F5344CB8AC3E}">
        <p14:creationId xmlns:p14="http://schemas.microsoft.com/office/powerpoint/2010/main" val="3520032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2">
            <a:extLst>
              <a:ext uri="{FF2B5EF4-FFF2-40B4-BE49-F238E27FC236}">
                <a16:creationId xmlns:a16="http://schemas.microsoft.com/office/drawing/2014/main" id="{6190E06A-C2D6-4431-96AD-A95173A06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r="2" b="258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B4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125C1-C24C-4429-AFB1-11B19685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Investigation of correlations matrix among features suggests that multi-collinearity </a:t>
            </a:r>
            <a:r>
              <a:rPr lang="en-US" sz="41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unlikely</a:t>
            </a:r>
            <a:r>
              <a:rPr lang="en-US" sz="4100" dirty="0">
                <a:solidFill>
                  <a:srgbClr val="FFFFFF"/>
                </a:solidFill>
              </a:rPr>
              <a:t> to be an issue </a:t>
            </a:r>
          </a:p>
        </p:txBody>
      </p:sp>
    </p:spTree>
    <p:extLst>
      <p:ext uri="{BB962C8B-B14F-4D97-AF65-F5344CB8AC3E}">
        <p14:creationId xmlns:p14="http://schemas.microsoft.com/office/powerpoint/2010/main" val="419065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33FCC9FB-E06B-4F4B-AA80-11BADADC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0073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0DD50-6C15-490E-BB97-EAECFA68B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0000"/>
                </a:solidFill>
                <a:latin typeface="Arial Nova" panose="020B0504020202020204" pitchFamily="34" charset="0"/>
                <a:cs typeface="Aharoni" panose="02010803020104030203" pitchFamily="2" charset="-79"/>
              </a:rPr>
              <a:t>Company Mission</a:t>
            </a:r>
            <a:endParaRPr lang="en-AU" b="1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1B1B-B893-425E-9AAD-C1E1B0D30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Arial Nova" panose="020B0504020202020204" pitchFamily="34" charset="0"/>
                <a:cs typeface="Aharoni" panose="02010803020104030203" pitchFamily="2" charset="-79"/>
              </a:rPr>
              <a:t>Provide an </a:t>
            </a:r>
            <a:r>
              <a:rPr lang="en-US" sz="3600" b="1" dirty="0">
                <a:solidFill>
                  <a:srgbClr val="0070C0"/>
                </a:solidFill>
                <a:latin typeface="Arial Nova" panose="020B0504020202020204" pitchFamily="34" charset="0"/>
                <a:cs typeface="Aharoni" panose="02010803020104030203" pitchFamily="2" charset="-79"/>
              </a:rPr>
              <a:t>exceptional</a:t>
            </a:r>
            <a:r>
              <a:rPr lang="en-US" sz="3600" dirty="0">
                <a:solidFill>
                  <a:srgbClr val="0070C0"/>
                </a:solidFill>
                <a:latin typeface="Arial Nova" panose="020B0504020202020204" pitchFamily="34" charset="0"/>
                <a:cs typeface="Aharoni" panose="02010803020104030203" pitchFamily="2" charset="-79"/>
              </a:rPr>
              <a:t> </a:t>
            </a:r>
            <a:r>
              <a:rPr lang="en-US" sz="3600" b="1" dirty="0">
                <a:solidFill>
                  <a:srgbClr val="0070C0"/>
                </a:solidFill>
                <a:latin typeface="Arial Nova" panose="020B0504020202020204" pitchFamily="34" charset="0"/>
                <a:cs typeface="Aharoni" panose="02010803020104030203" pitchFamily="2" charset="-79"/>
              </a:rPr>
              <a:t>end-to-end</a:t>
            </a:r>
            <a:r>
              <a:rPr lang="en-US" sz="3600" dirty="0">
                <a:solidFill>
                  <a:srgbClr val="0070C0"/>
                </a:solidFill>
                <a:latin typeface="Arial Nova" panose="020B0504020202020204" pitchFamily="34" charset="0"/>
                <a:cs typeface="Aharoni" panose="02010803020104030203" pitchFamily="2" charset="-79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Arial Nova" panose="020B0504020202020204" pitchFamily="34" charset="0"/>
                <a:cs typeface="Aharoni" panose="02010803020104030203" pitchFamily="2" charset="-79"/>
              </a:rPr>
              <a:t>residential real-estate service</a:t>
            </a:r>
          </a:p>
          <a:p>
            <a:endParaRPr lang="en-AU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62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5EA14A-4296-4C26-A1D2-4601592E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132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linear and lasso regression model </a:t>
            </a:r>
            <a:r>
              <a:rPr lang="en-US" sz="3200" dirty="0"/>
              <a:t>yielded similar results, with lasso being slightly better. However, performance was ultimately low, with less than 15% of variance in sale price residuals explained by renovate-able features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6C75C8-D72D-43BC-A068-21D238940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44726"/>
              </p:ext>
            </p:extLst>
          </p:nvPr>
        </p:nvGraphicFramePr>
        <p:xfrm>
          <a:off x="897523" y="2600207"/>
          <a:ext cx="10476051" cy="325449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367188">
                  <a:extLst>
                    <a:ext uri="{9D8B030D-6E8A-4147-A177-3AD203B41FA5}">
                      <a16:colId xmlns:a16="http://schemas.microsoft.com/office/drawing/2014/main" val="2163031508"/>
                    </a:ext>
                  </a:extLst>
                </a:gridCol>
                <a:gridCol w="3569057">
                  <a:extLst>
                    <a:ext uri="{9D8B030D-6E8A-4147-A177-3AD203B41FA5}">
                      <a16:colId xmlns:a16="http://schemas.microsoft.com/office/drawing/2014/main" val="3529612468"/>
                    </a:ext>
                  </a:extLst>
                </a:gridCol>
                <a:gridCol w="3539806">
                  <a:extLst>
                    <a:ext uri="{9D8B030D-6E8A-4147-A177-3AD203B41FA5}">
                      <a16:colId xmlns:a16="http://schemas.microsoft.com/office/drawing/2014/main" val="3520463398"/>
                    </a:ext>
                  </a:extLst>
                </a:gridCol>
              </a:tblGrid>
              <a:tr h="1053768">
                <a:tc>
                  <a:txBody>
                    <a:bodyPr/>
                    <a:lstStyle/>
                    <a:p>
                      <a:pPr algn="r" fontAlgn="ctr"/>
                      <a:endParaRPr lang="en-AU" sz="3300" b="1" dirty="0">
                        <a:effectLst/>
                      </a:endParaRPr>
                    </a:p>
                  </a:txBody>
                  <a:tcPr marL="165713" marR="165713" marT="82856" marB="8285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3300">
                          <a:effectLst/>
                        </a:rPr>
                        <a:t>Linear Regression</a:t>
                      </a:r>
                      <a:endParaRPr lang="en-AU" sz="3300" b="1">
                        <a:effectLst/>
                      </a:endParaRPr>
                    </a:p>
                  </a:txBody>
                  <a:tcPr marL="165713" marR="165713" marT="82856" marB="8285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3300">
                          <a:effectLst/>
                        </a:rPr>
                        <a:t>Lasso Regression</a:t>
                      </a:r>
                      <a:endParaRPr lang="en-AU" sz="3300" b="1">
                        <a:effectLst/>
                      </a:endParaRPr>
                    </a:p>
                  </a:txBody>
                  <a:tcPr marL="165713" marR="165713" marT="82856" marB="82856" anchor="ctr"/>
                </a:tc>
                <a:extLst>
                  <a:ext uri="{0D108BD9-81ED-4DB2-BD59-A6C34878D82A}">
                    <a16:rowId xmlns:a16="http://schemas.microsoft.com/office/drawing/2014/main" val="1152152262"/>
                  </a:ext>
                </a:extLst>
              </a:tr>
              <a:tr h="22007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3300" b="1">
                          <a:effectLst/>
                        </a:rPr>
                        <a:t>Cross-Validated</a:t>
                      </a:r>
                      <a:r>
                        <a:rPr lang="en-US" sz="330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Model (CV=10) Mean R2 (Std)</a:t>
                      </a:r>
                      <a:endParaRPr lang="en-US" sz="3300">
                        <a:effectLst/>
                      </a:endParaRPr>
                    </a:p>
                  </a:txBody>
                  <a:tcPr marL="165713" marR="165713" marT="82856" marB="8285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3700" b="1" dirty="0"/>
                        <a:t>14.47</a:t>
                      </a:r>
                      <a:r>
                        <a:rPr lang="en-AU" sz="3300" b="1" dirty="0">
                          <a:effectLst/>
                        </a:rPr>
                        <a:t>% </a:t>
                      </a:r>
                    </a:p>
                    <a:p>
                      <a:pPr algn="ctr" fontAlgn="ctr"/>
                      <a:r>
                        <a:rPr lang="en-AU" sz="2600" i="1" dirty="0">
                          <a:effectLst/>
                        </a:rPr>
                        <a:t>(</a:t>
                      </a:r>
                      <a:r>
                        <a:rPr lang="en-AU" sz="2600" dirty="0"/>
                        <a:t>7.51</a:t>
                      </a:r>
                      <a:r>
                        <a:rPr lang="en-AU" sz="2600" i="1" dirty="0">
                          <a:effectLst/>
                        </a:rPr>
                        <a:t>%)</a:t>
                      </a:r>
                    </a:p>
                    <a:p>
                      <a:pPr algn="ctr" fontAlgn="ctr"/>
                      <a:endParaRPr lang="en-AU" sz="1600" i="1" dirty="0">
                        <a:effectLst/>
                      </a:endParaRPr>
                    </a:p>
                    <a:p>
                      <a:pPr algn="ctr" fontAlgn="ctr"/>
                      <a:r>
                        <a:rPr lang="en-US" sz="1600" dirty="0"/>
                        <a:t>Predicted K-Fold cross-validation R2 scores: [-0.04, 0.13, 0.12, 0.13, 0.15, 0.19, 0.13, 0.18, 0.25, 0.21]</a:t>
                      </a:r>
                      <a:endParaRPr lang="en-AU" sz="1600" i="1" dirty="0">
                        <a:effectLst/>
                      </a:endParaRPr>
                    </a:p>
                  </a:txBody>
                  <a:tcPr marL="165713" marR="165713" marT="82856" marB="8285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3700" b="1" dirty="0">
                          <a:effectLst/>
                        </a:rPr>
                        <a:t>14.59% </a:t>
                      </a:r>
                    </a:p>
                    <a:p>
                      <a:pPr algn="ctr" fontAlgn="ctr"/>
                      <a:r>
                        <a:rPr lang="en-AU" sz="2600" i="1" dirty="0">
                          <a:effectLst/>
                        </a:rPr>
                        <a:t>(7.32%)</a:t>
                      </a:r>
                    </a:p>
                    <a:p>
                      <a:pPr algn="ctr" fontAlgn="ctr"/>
                      <a:endParaRPr lang="en-AU" sz="1600" i="1" dirty="0">
                        <a:effectLst/>
                      </a:endParaRPr>
                    </a:p>
                    <a:p>
                      <a:pPr algn="ctr" fontAlgn="ctr"/>
                      <a:r>
                        <a:rPr lang="en-US" sz="1600" dirty="0"/>
                        <a:t>Predicted K-Fold cross-validation R2 scores [</a:t>
                      </a:r>
                      <a:r>
                        <a:rPr lang="en-AU" sz="1600" dirty="0"/>
                        <a:t>-0.04, 0.14, 0.12, 0.13,  0.15, 0.20, 0.13, 0.17, 0.25, 0.21]</a:t>
                      </a:r>
                      <a:endParaRPr lang="en-AU" sz="1600" i="1" dirty="0">
                        <a:effectLst/>
                      </a:endParaRPr>
                    </a:p>
                  </a:txBody>
                  <a:tcPr marL="165713" marR="165713" marT="82856" marB="82856"/>
                </a:tc>
                <a:extLst>
                  <a:ext uri="{0D108BD9-81ED-4DB2-BD59-A6C34878D82A}">
                    <a16:rowId xmlns:a16="http://schemas.microsoft.com/office/drawing/2014/main" val="333250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545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7B3A4-9130-44C5-A4D5-C5D0DC6A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588962"/>
            <a:ext cx="2692400" cy="5680075"/>
          </a:xfrm>
        </p:spPr>
        <p:txBody>
          <a:bodyPr>
            <a:normAutofit/>
          </a:bodyPr>
          <a:lstStyle/>
          <a:p>
            <a:r>
              <a:rPr lang="en-AU"/>
              <a:t>Overall </a:t>
            </a:r>
            <a:r>
              <a:rPr lang="en-AU" dirty="0"/>
              <a:t>condition and overall quality showed the highest expected ROI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765A1EA-FCAF-4030-9E2B-903BC18C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0"/>
            <a:ext cx="854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AE91EF2-C4F2-4E1C-A1F7-47520425586D}"/>
              </a:ext>
            </a:extLst>
          </p:cNvPr>
          <p:cNvSpPr/>
          <p:nvPr/>
        </p:nvSpPr>
        <p:spPr>
          <a:xfrm>
            <a:off x="8724900" y="2298700"/>
            <a:ext cx="3225219" cy="3187700"/>
          </a:xfrm>
          <a:prstGeom prst="wedgeRoundRectCallout">
            <a:avLst>
              <a:gd name="adj1" fmla="val 35807"/>
              <a:gd name="adj2" fmla="val -10322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$ Values can be interpreted as an increase in rating by one standard deviation unit on the Overall Condition scale (1.1081) is associated with an expected return of </a:t>
            </a:r>
            <a:r>
              <a:rPr lang="en-US" sz="2000" b="1" dirty="0">
                <a:solidFill>
                  <a:schemeClr val="tx1"/>
                </a:solidFill>
              </a:rPr>
              <a:t>$7,160 </a:t>
            </a:r>
            <a:r>
              <a:rPr lang="en-US" sz="2000" dirty="0">
                <a:solidFill>
                  <a:schemeClr val="tx1"/>
                </a:solidFill>
              </a:rPr>
              <a:t>(all other features remaining equal)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693247-745C-4DAD-BE93-A90BF738E566}"/>
              </a:ext>
            </a:extLst>
          </p:cNvPr>
          <p:cNvSpPr/>
          <p:nvPr/>
        </p:nvSpPr>
        <p:spPr>
          <a:xfrm>
            <a:off x="3276600" y="288197"/>
            <a:ext cx="8673518" cy="854803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980468667">
                  <a:custGeom>
                    <a:avLst/>
                    <a:gdLst>
                      <a:gd name="connsiteX0" fmla="*/ 0 w 8673518"/>
                      <a:gd name="connsiteY0" fmla="*/ 142470 h 854803"/>
                      <a:gd name="connsiteX1" fmla="*/ 142470 w 8673518"/>
                      <a:gd name="connsiteY1" fmla="*/ 0 h 854803"/>
                      <a:gd name="connsiteX2" fmla="*/ 673747 w 8673518"/>
                      <a:gd name="connsiteY2" fmla="*/ 0 h 854803"/>
                      <a:gd name="connsiteX3" fmla="*/ 1540566 w 8673518"/>
                      <a:gd name="connsiteY3" fmla="*/ 0 h 854803"/>
                      <a:gd name="connsiteX4" fmla="*/ 2071843 w 8673518"/>
                      <a:gd name="connsiteY4" fmla="*/ 0 h 854803"/>
                      <a:gd name="connsiteX5" fmla="*/ 2603120 w 8673518"/>
                      <a:gd name="connsiteY5" fmla="*/ 0 h 854803"/>
                      <a:gd name="connsiteX6" fmla="*/ 3386053 w 8673518"/>
                      <a:gd name="connsiteY6" fmla="*/ 0 h 854803"/>
                      <a:gd name="connsiteX7" fmla="*/ 4085102 w 8673518"/>
                      <a:gd name="connsiteY7" fmla="*/ 0 h 854803"/>
                      <a:gd name="connsiteX8" fmla="*/ 4951921 w 8673518"/>
                      <a:gd name="connsiteY8" fmla="*/ 0 h 854803"/>
                      <a:gd name="connsiteX9" fmla="*/ 5818741 w 8673518"/>
                      <a:gd name="connsiteY9" fmla="*/ 0 h 854803"/>
                      <a:gd name="connsiteX10" fmla="*/ 6601675 w 8673518"/>
                      <a:gd name="connsiteY10" fmla="*/ 0 h 854803"/>
                      <a:gd name="connsiteX11" fmla="*/ 7132952 w 8673518"/>
                      <a:gd name="connsiteY11" fmla="*/ 0 h 854803"/>
                      <a:gd name="connsiteX12" fmla="*/ 7580342 w 8673518"/>
                      <a:gd name="connsiteY12" fmla="*/ 0 h 854803"/>
                      <a:gd name="connsiteX13" fmla="*/ 8531048 w 8673518"/>
                      <a:gd name="connsiteY13" fmla="*/ 0 h 854803"/>
                      <a:gd name="connsiteX14" fmla="*/ 8673518 w 8673518"/>
                      <a:gd name="connsiteY14" fmla="*/ 142470 h 854803"/>
                      <a:gd name="connsiteX15" fmla="*/ 8673518 w 8673518"/>
                      <a:gd name="connsiteY15" fmla="*/ 712333 h 854803"/>
                      <a:gd name="connsiteX16" fmla="*/ 8531048 w 8673518"/>
                      <a:gd name="connsiteY16" fmla="*/ 854803 h 854803"/>
                      <a:gd name="connsiteX17" fmla="*/ 7748114 w 8673518"/>
                      <a:gd name="connsiteY17" fmla="*/ 854803 h 854803"/>
                      <a:gd name="connsiteX18" fmla="*/ 7216837 w 8673518"/>
                      <a:gd name="connsiteY18" fmla="*/ 854803 h 854803"/>
                      <a:gd name="connsiteX19" fmla="*/ 6685561 w 8673518"/>
                      <a:gd name="connsiteY19" fmla="*/ 854803 h 854803"/>
                      <a:gd name="connsiteX20" fmla="*/ 5902627 w 8673518"/>
                      <a:gd name="connsiteY20" fmla="*/ 854803 h 854803"/>
                      <a:gd name="connsiteX21" fmla="*/ 5287465 w 8673518"/>
                      <a:gd name="connsiteY21" fmla="*/ 854803 h 854803"/>
                      <a:gd name="connsiteX22" fmla="*/ 4840074 w 8673518"/>
                      <a:gd name="connsiteY22" fmla="*/ 854803 h 854803"/>
                      <a:gd name="connsiteX23" fmla="*/ 4224911 w 8673518"/>
                      <a:gd name="connsiteY23" fmla="*/ 854803 h 854803"/>
                      <a:gd name="connsiteX24" fmla="*/ 3777520 w 8673518"/>
                      <a:gd name="connsiteY24" fmla="*/ 854803 h 854803"/>
                      <a:gd name="connsiteX25" fmla="*/ 3246244 w 8673518"/>
                      <a:gd name="connsiteY25" fmla="*/ 854803 h 854803"/>
                      <a:gd name="connsiteX26" fmla="*/ 2714967 w 8673518"/>
                      <a:gd name="connsiteY26" fmla="*/ 854803 h 854803"/>
                      <a:gd name="connsiteX27" fmla="*/ 2015919 w 8673518"/>
                      <a:gd name="connsiteY27" fmla="*/ 854803 h 854803"/>
                      <a:gd name="connsiteX28" fmla="*/ 1232985 w 8673518"/>
                      <a:gd name="connsiteY28" fmla="*/ 854803 h 854803"/>
                      <a:gd name="connsiteX29" fmla="*/ 142470 w 8673518"/>
                      <a:gd name="connsiteY29" fmla="*/ 854803 h 854803"/>
                      <a:gd name="connsiteX30" fmla="*/ 0 w 8673518"/>
                      <a:gd name="connsiteY30" fmla="*/ 712333 h 854803"/>
                      <a:gd name="connsiteX31" fmla="*/ 0 w 8673518"/>
                      <a:gd name="connsiteY31" fmla="*/ 142470 h 854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8673518" h="854803" extrusionOk="0">
                        <a:moveTo>
                          <a:pt x="0" y="142470"/>
                        </a:moveTo>
                        <a:cubicBezTo>
                          <a:pt x="1688" y="82101"/>
                          <a:pt x="76207" y="-7205"/>
                          <a:pt x="142470" y="0"/>
                        </a:cubicBezTo>
                        <a:cubicBezTo>
                          <a:pt x="306247" y="-20172"/>
                          <a:pt x="485544" y="-11526"/>
                          <a:pt x="673747" y="0"/>
                        </a:cubicBezTo>
                        <a:cubicBezTo>
                          <a:pt x="861950" y="11526"/>
                          <a:pt x="1201662" y="33713"/>
                          <a:pt x="1540566" y="0"/>
                        </a:cubicBezTo>
                        <a:cubicBezTo>
                          <a:pt x="1879470" y="-33713"/>
                          <a:pt x="1817461" y="-22253"/>
                          <a:pt x="2071843" y="0"/>
                        </a:cubicBezTo>
                        <a:cubicBezTo>
                          <a:pt x="2326225" y="22253"/>
                          <a:pt x="2356626" y="15316"/>
                          <a:pt x="2603120" y="0"/>
                        </a:cubicBezTo>
                        <a:cubicBezTo>
                          <a:pt x="2849614" y="-15316"/>
                          <a:pt x="3141612" y="8926"/>
                          <a:pt x="3386053" y="0"/>
                        </a:cubicBezTo>
                        <a:cubicBezTo>
                          <a:pt x="3630494" y="-8926"/>
                          <a:pt x="3802670" y="-28576"/>
                          <a:pt x="4085102" y="0"/>
                        </a:cubicBezTo>
                        <a:cubicBezTo>
                          <a:pt x="4367534" y="28576"/>
                          <a:pt x="4525720" y="24546"/>
                          <a:pt x="4951921" y="0"/>
                        </a:cubicBezTo>
                        <a:cubicBezTo>
                          <a:pt x="5378122" y="-24546"/>
                          <a:pt x="5524720" y="19401"/>
                          <a:pt x="5818741" y="0"/>
                        </a:cubicBezTo>
                        <a:cubicBezTo>
                          <a:pt x="6112762" y="-19401"/>
                          <a:pt x="6218010" y="-38410"/>
                          <a:pt x="6601675" y="0"/>
                        </a:cubicBezTo>
                        <a:cubicBezTo>
                          <a:pt x="6985340" y="38410"/>
                          <a:pt x="7023331" y="10683"/>
                          <a:pt x="7132952" y="0"/>
                        </a:cubicBezTo>
                        <a:cubicBezTo>
                          <a:pt x="7242573" y="-10683"/>
                          <a:pt x="7479542" y="-15239"/>
                          <a:pt x="7580342" y="0"/>
                        </a:cubicBezTo>
                        <a:cubicBezTo>
                          <a:pt x="7681142" y="15239"/>
                          <a:pt x="8335618" y="-14731"/>
                          <a:pt x="8531048" y="0"/>
                        </a:cubicBezTo>
                        <a:cubicBezTo>
                          <a:pt x="8605704" y="13459"/>
                          <a:pt x="8659361" y="67094"/>
                          <a:pt x="8673518" y="142470"/>
                        </a:cubicBezTo>
                        <a:cubicBezTo>
                          <a:pt x="8660682" y="270959"/>
                          <a:pt x="8693632" y="501447"/>
                          <a:pt x="8673518" y="712333"/>
                        </a:cubicBezTo>
                        <a:cubicBezTo>
                          <a:pt x="8671120" y="800056"/>
                          <a:pt x="8624006" y="863438"/>
                          <a:pt x="8531048" y="854803"/>
                        </a:cubicBezTo>
                        <a:cubicBezTo>
                          <a:pt x="8210971" y="879789"/>
                          <a:pt x="8068565" y="827649"/>
                          <a:pt x="7748114" y="854803"/>
                        </a:cubicBezTo>
                        <a:cubicBezTo>
                          <a:pt x="7427663" y="881957"/>
                          <a:pt x="7405241" y="851974"/>
                          <a:pt x="7216837" y="854803"/>
                        </a:cubicBezTo>
                        <a:cubicBezTo>
                          <a:pt x="7028433" y="857632"/>
                          <a:pt x="6915582" y="848274"/>
                          <a:pt x="6685561" y="854803"/>
                        </a:cubicBezTo>
                        <a:cubicBezTo>
                          <a:pt x="6455540" y="861332"/>
                          <a:pt x="6181090" y="832702"/>
                          <a:pt x="5902627" y="854803"/>
                        </a:cubicBezTo>
                        <a:cubicBezTo>
                          <a:pt x="5624164" y="876904"/>
                          <a:pt x="5459845" y="875965"/>
                          <a:pt x="5287465" y="854803"/>
                        </a:cubicBezTo>
                        <a:cubicBezTo>
                          <a:pt x="5115085" y="833641"/>
                          <a:pt x="5030020" y="852375"/>
                          <a:pt x="4840074" y="854803"/>
                        </a:cubicBezTo>
                        <a:cubicBezTo>
                          <a:pt x="4650128" y="857231"/>
                          <a:pt x="4519098" y="883760"/>
                          <a:pt x="4224911" y="854803"/>
                        </a:cubicBezTo>
                        <a:cubicBezTo>
                          <a:pt x="3930724" y="825846"/>
                          <a:pt x="3876018" y="867432"/>
                          <a:pt x="3777520" y="854803"/>
                        </a:cubicBezTo>
                        <a:cubicBezTo>
                          <a:pt x="3679022" y="842174"/>
                          <a:pt x="3400505" y="851283"/>
                          <a:pt x="3246244" y="854803"/>
                        </a:cubicBezTo>
                        <a:cubicBezTo>
                          <a:pt x="3091983" y="858323"/>
                          <a:pt x="2861241" y="863615"/>
                          <a:pt x="2714967" y="854803"/>
                        </a:cubicBezTo>
                        <a:cubicBezTo>
                          <a:pt x="2568693" y="845991"/>
                          <a:pt x="2273084" y="846788"/>
                          <a:pt x="2015919" y="854803"/>
                        </a:cubicBezTo>
                        <a:cubicBezTo>
                          <a:pt x="1758754" y="862818"/>
                          <a:pt x="1565024" y="849796"/>
                          <a:pt x="1232985" y="854803"/>
                        </a:cubicBezTo>
                        <a:cubicBezTo>
                          <a:pt x="900946" y="859810"/>
                          <a:pt x="554347" y="832553"/>
                          <a:pt x="142470" y="854803"/>
                        </a:cubicBezTo>
                        <a:cubicBezTo>
                          <a:pt x="65245" y="851402"/>
                          <a:pt x="-12052" y="800902"/>
                          <a:pt x="0" y="712333"/>
                        </a:cubicBezTo>
                        <a:cubicBezTo>
                          <a:pt x="12103" y="593385"/>
                          <a:pt x="13523" y="391276"/>
                          <a:pt x="0" y="1424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398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9C6977-5D54-46D0-8E2B-F04EB112C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How to use this information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Image result for using insights&quot;">
            <a:extLst>
              <a:ext uri="{FF2B5EF4-FFF2-40B4-BE49-F238E27FC236}">
                <a16:creationId xmlns:a16="http://schemas.microsoft.com/office/drawing/2014/main" id="{43F5C21D-F5CE-41DB-9DB8-6C935A705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5" r="28630"/>
          <a:stretch/>
        </p:blipFill>
        <p:spPr bwMode="auto"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662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Image result for algorithm house&quot;">
            <a:extLst>
              <a:ext uri="{FF2B5EF4-FFF2-40B4-BE49-F238E27FC236}">
                <a16:creationId xmlns:a16="http://schemas.microsoft.com/office/drawing/2014/main" id="{0BD7BB60-631A-4E10-923D-109435515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1256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9B1C0-1C47-424E-84AA-7DFADFAE2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AU" sz="3700" b="1" dirty="0">
                <a:solidFill>
                  <a:srgbClr val="FFF3CF"/>
                </a:solidFill>
              </a:rPr>
              <a:t>There are opportunities to use the two models to identify ‘under-valued’ properties and estimate ROI from renovating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1AF9C8-014A-4271-9DB8-547821259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545" y="127000"/>
            <a:ext cx="6910341" cy="7073900"/>
          </a:xfrm>
        </p:spPr>
        <p:txBody>
          <a:bodyPr anchor="ctr"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Fixed Features Model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Use the fixed feature model help identify potentially 'undervalued' properties. 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Where expected ROI is more than price to purchase/make changes then ‘undervalued’ property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Fixed features are more of a driver of sale price then renovate-able features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b="1" dirty="0">
                <a:solidFill>
                  <a:srgbClr val="FFFFFF"/>
                </a:solidFill>
              </a:rPr>
              <a:t>Renovate-able Features Model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Calculate the expected ROI if improvement made in respective property feature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Caution on this model: </a:t>
            </a:r>
            <a:r>
              <a:rPr lang="en-US" sz="2000" dirty="0">
                <a:solidFill>
                  <a:srgbClr val="FFFFFF"/>
                </a:solidFill>
              </a:rPr>
              <a:t>Recommend only make decision where substantial expected value increase is at least 3x that of estimated renovation cost</a:t>
            </a:r>
            <a:endParaRPr lang="en-AU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90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5D9AEA-04B1-429E-81D4-791E62CDA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5" y="289442"/>
            <a:ext cx="7295235" cy="145405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When considering fixed features, focus on high impact fixed features but also try to capture as many possible sale price drivers as possible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CE91-2651-4AE9-B9C8-C29675FD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30" y="2251080"/>
            <a:ext cx="5676900" cy="4317478"/>
          </a:xfrm>
        </p:spPr>
        <p:txBody>
          <a:bodyPr anchor="ctr">
            <a:normAutofit lnSpcReduction="10000"/>
          </a:bodyPr>
          <a:lstStyle/>
          <a:p>
            <a:pPr lvl="1"/>
            <a:r>
              <a:rPr lang="en-US" b="1" dirty="0">
                <a:solidFill>
                  <a:srgbClr val="000000"/>
                </a:solidFill>
              </a:rPr>
              <a:t>Size of General living area</a:t>
            </a:r>
          </a:p>
          <a:p>
            <a:pPr lvl="1"/>
            <a:endParaRPr lang="en-US" b="1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Height/Quality of Basement</a:t>
            </a:r>
            <a:r>
              <a:rPr lang="en-US" dirty="0">
                <a:solidFill>
                  <a:srgbClr val="000000"/>
                </a:solidFill>
              </a:rPr>
              <a:t>: 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Focus on properties with basements more than 90cm (rated as good or excellent)</a:t>
            </a:r>
          </a:p>
          <a:p>
            <a:pPr lvl="2"/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Target College Creek, Northridge Heights, Somerset and Northridge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Identifying undervalued properties in these neighborhoods may provide greater opportunities to improve value</a:t>
            </a:r>
          </a:p>
          <a:p>
            <a:pPr lvl="2"/>
            <a:endParaRPr lang="en-US" sz="1600" dirty="0">
              <a:solidFill>
                <a:srgbClr val="000000"/>
              </a:solidFill>
            </a:endParaRPr>
          </a:p>
          <a:p>
            <a:endParaRPr lang="en-AU" sz="1600" dirty="0">
              <a:solidFill>
                <a:srgbClr val="000000"/>
              </a:solidFill>
            </a:endParaRPr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10" descr="Image result for first rank&quot;">
            <a:extLst>
              <a:ext uri="{FF2B5EF4-FFF2-40B4-BE49-F238E27FC236}">
                <a16:creationId xmlns:a16="http://schemas.microsoft.com/office/drawing/2014/main" id="{6B336D0E-1CF5-4BBA-8F2D-EF69D498A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972" y="210817"/>
            <a:ext cx="2429582" cy="242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Image result for second rank&quot;">
            <a:extLst>
              <a:ext uri="{FF2B5EF4-FFF2-40B4-BE49-F238E27FC236}">
                <a16:creationId xmlns:a16="http://schemas.microsoft.com/office/drawing/2014/main" id="{261BF466-DA9B-4AAE-906F-A44354349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3910" y="3478741"/>
            <a:ext cx="1606964" cy="16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14" descr="Image result for third rank&quot;">
            <a:extLst>
              <a:ext uri="{FF2B5EF4-FFF2-40B4-BE49-F238E27FC236}">
                <a16:creationId xmlns:a16="http://schemas.microsoft.com/office/drawing/2014/main" id="{6CF2891F-6785-4CEC-9AB3-6470AC52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8893" y="5010263"/>
            <a:ext cx="1661466" cy="16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68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mage result for renovation&quot;">
            <a:extLst>
              <a:ext uri="{FF2B5EF4-FFF2-40B4-BE49-F238E27FC236}">
                <a16:creationId xmlns:a16="http://schemas.microsoft.com/office/drawing/2014/main" id="{D4BE0195-4E5E-401F-BBBE-345425585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7A318-EE66-40B3-86F1-0C099C67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When renovating…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CA3540E-431D-42A8-904D-FF58D3A8A27B}"/>
              </a:ext>
            </a:extLst>
          </p:cNvPr>
          <p:cNvSpPr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9144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Focus on improving overall condition and quality</a:t>
            </a:r>
          </a:p>
          <a:p>
            <a:pPr marL="137160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Only basic improvements to existing kitchen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949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DBB3-FC9A-4484-9B98-C21CAB65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AU" dirty="0"/>
              <a:t>Other observations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 descr="Image result for other recommendations&quot;">
            <a:extLst>
              <a:ext uri="{FF2B5EF4-FFF2-40B4-BE49-F238E27FC236}">
                <a16:creationId xmlns:a16="http://schemas.microsoft.com/office/drawing/2014/main" id="{B6C3C435-DEE2-4E9B-A2B0-90C3BC519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8924" y="2811104"/>
            <a:ext cx="3316678" cy="292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6E39-8681-4D9A-B42A-A6E9C9235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AU" sz="3600" dirty="0"/>
              <a:t>Seek to sell in latter half of year (preferably September)</a:t>
            </a:r>
          </a:p>
          <a:p>
            <a:r>
              <a:rPr lang="en-AU" sz="3600" dirty="0"/>
              <a:t>Focus on newer properties as this has a known impact on property price</a:t>
            </a:r>
          </a:p>
        </p:txBody>
      </p:sp>
    </p:spTree>
    <p:extLst>
      <p:ext uri="{BB962C8B-B14F-4D97-AF65-F5344CB8AC3E}">
        <p14:creationId xmlns:p14="http://schemas.microsoft.com/office/powerpoint/2010/main" val="2270792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8" name="Picture 4" descr="Image result for questions&quot;">
            <a:extLst>
              <a:ext uri="{FF2B5EF4-FFF2-40B4-BE49-F238E27FC236}">
                <a16:creationId xmlns:a16="http://schemas.microsoft.com/office/drawing/2014/main" id="{5949ABF3-4345-413F-B59B-90A2ADC38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50DF0-43F4-4F91-BA28-6F016932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6000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303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39DB-5F8D-4B73-BC77-7AE51899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6"/>
            <a:ext cx="5120114" cy="1692794"/>
          </a:xfrm>
        </p:spPr>
        <p:txBody>
          <a:bodyPr>
            <a:normAutofit/>
          </a:bodyPr>
          <a:lstStyle/>
          <a:p>
            <a:r>
              <a:rPr lang="en-AU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F6B40-4365-4D36-8FC6-6EE954D05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206733"/>
            <a:ext cx="5120113" cy="391784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While moving toward mission, company needs to identify undervalued residential stock on market</a:t>
            </a:r>
          </a:p>
          <a:p>
            <a:r>
              <a:rPr lang="en-US" sz="3200" dirty="0"/>
              <a:t>Objective to create value in these properties for re-selling at profit</a:t>
            </a:r>
          </a:p>
          <a:p>
            <a:r>
              <a:rPr lang="en-US" sz="3200" dirty="0"/>
              <a:t>Need reliable method to identify ‘undervalued’ stock</a:t>
            </a:r>
          </a:p>
          <a:p>
            <a:endParaRPr lang="en-US" sz="1800" dirty="0"/>
          </a:p>
          <a:p>
            <a:endParaRPr lang="en-AU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0400F0-BBDF-4E17-8957-A7CA709F6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5" r="8188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5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E1EB-C86C-40E2-A464-9D6BA06E9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AU"/>
              <a:t>The solution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8573D-5529-4E01-924C-078B9886D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736859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Use machine learning using property feature and historical sale data to create an algorithm that reliably estimates the value of residential houses based on:</a:t>
            </a:r>
          </a:p>
          <a:p>
            <a:pPr lvl="1"/>
            <a:r>
              <a:rPr lang="en-US" sz="3000" dirty="0"/>
              <a:t>Fixed features</a:t>
            </a:r>
          </a:p>
          <a:p>
            <a:pPr lvl="1"/>
            <a:r>
              <a:rPr lang="en-US" sz="3000" dirty="0"/>
              <a:t>Renovate-able features</a:t>
            </a:r>
            <a:endParaRPr lang="en-US" sz="3500" dirty="0"/>
          </a:p>
          <a:p>
            <a:endParaRPr lang="en-US" sz="1800" dirty="0"/>
          </a:p>
          <a:p>
            <a:endParaRPr lang="en-A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051FC-8323-47F6-88A4-0F80BFAE8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3" r="1" b="895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620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1D8-9DEB-4ED9-816E-B6DA6452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0" y="432593"/>
            <a:ext cx="10515600" cy="1325563"/>
          </a:xfrm>
        </p:spPr>
        <p:txBody>
          <a:bodyPr/>
          <a:lstStyle/>
          <a:p>
            <a:r>
              <a:rPr lang="en-AU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511F5-4884-4146-B92B-DE77D2218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06" y="2059780"/>
            <a:ext cx="5727492" cy="4667250"/>
          </a:xfrm>
        </p:spPr>
        <p:txBody>
          <a:bodyPr>
            <a:normAutofit/>
          </a:bodyPr>
          <a:lstStyle/>
          <a:p>
            <a:r>
              <a:rPr lang="en-AU" b="1" dirty="0"/>
              <a:t>Ames Housing dataset </a:t>
            </a:r>
          </a:p>
          <a:p>
            <a:pPr lvl="1"/>
            <a:r>
              <a:rPr lang="en-AU" sz="2800" dirty="0"/>
              <a:t>1461 properties in the Ames, Iowa region</a:t>
            </a:r>
          </a:p>
          <a:p>
            <a:pPr lvl="1"/>
            <a:r>
              <a:rPr lang="en-AU" sz="2800" dirty="0"/>
              <a:t>80 property features</a:t>
            </a:r>
          </a:p>
          <a:p>
            <a:pPr lvl="2"/>
            <a:r>
              <a:rPr lang="en-AU" sz="2400" dirty="0"/>
              <a:t>Fixed (e.g. size of lot, slope of lot, general living area etc.,)</a:t>
            </a:r>
          </a:p>
          <a:p>
            <a:pPr lvl="2"/>
            <a:r>
              <a:rPr lang="en-AU" sz="2400" dirty="0"/>
              <a:t>Renovate-able (e.g. overall condition, kitchen quality etc.,)</a:t>
            </a:r>
          </a:p>
          <a:p>
            <a:pPr lvl="2"/>
            <a:r>
              <a:rPr lang="en-AU" sz="2400" dirty="0"/>
              <a:t>Sale Price</a:t>
            </a:r>
          </a:p>
          <a:p>
            <a:pPr lvl="3"/>
            <a:r>
              <a:rPr lang="en-AU" sz="2000" dirty="0"/>
              <a:t>Year of sale</a:t>
            </a:r>
          </a:p>
          <a:p>
            <a:pPr lvl="3"/>
            <a:r>
              <a:rPr lang="en-AU" sz="2000" dirty="0"/>
              <a:t>Sale price</a:t>
            </a:r>
          </a:p>
          <a:p>
            <a:pPr lvl="3"/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09CC81-762B-453C-B77D-AA476967597F}"/>
              </a:ext>
            </a:extLst>
          </p:cNvPr>
          <p:cNvSpPr txBox="1">
            <a:spLocks/>
          </p:cNvSpPr>
          <p:nvPr/>
        </p:nvSpPr>
        <p:spPr>
          <a:xfrm>
            <a:off x="6741953" y="1274762"/>
            <a:ext cx="5727492" cy="567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sz="2000" b="1" dirty="0"/>
              <a:t>Null values</a:t>
            </a:r>
          </a:p>
          <a:p>
            <a:pPr lvl="2"/>
            <a:r>
              <a:rPr lang="en-AU" sz="1600" dirty="0" err="1"/>
              <a:t>LotFrontage</a:t>
            </a:r>
            <a:r>
              <a:rPr lang="en-AU" sz="1600" dirty="0"/>
              <a:t> 259 </a:t>
            </a:r>
            <a:r>
              <a:rPr lang="en-AU" sz="1600" dirty="0">
                <a:sym typeface="Wingdings" panose="05000000000000000000" pitchFamily="2" charset="2"/>
              </a:rPr>
              <a:t> imputed with median</a:t>
            </a:r>
          </a:p>
          <a:p>
            <a:pPr lvl="2"/>
            <a:r>
              <a:rPr lang="en-AU" sz="1600" dirty="0">
                <a:sym typeface="Wingdings" panose="05000000000000000000" pitchFamily="2" charset="2"/>
              </a:rPr>
              <a:t>Street  alley to No alley access</a:t>
            </a:r>
          </a:p>
          <a:p>
            <a:pPr lvl="2"/>
            <a:endParaRPr lang="en-AU" sz="1600" dirty="0">
              <a:sym typeface="Wingdings" panose="05000000000000000000" pitchFamily="2" charset="2"/>
            </a:endParaRPr>
          </a:p>
          <a:p>
            <a:pPr lvl="1"/>
            <a:r>
              <a:rPr lang="en-AU" sz="2000" b="1" dirty="0">
                <a:sym typeface="Wingdings" panose="05000000000000000000" pitchFamily="2" charset="2"/>
              </a:rPr>
              <a:t>Transformations</a:t>
            </a:r>
          </a:p>
          <a:p>
            <a:pPr lvl="2"/>
            <a:r>
              <a:rPr lang="en-AU" sz="1600" dirty="0" err="1">
                <a:sym typeface="Wingdings" panose="05000000000000000000" pitchFamily="2" charset="2"/>
              </a:rPr>
              <a:t>LotFrontage</a:t>
            </a:r>
            <a:r>
              <a:rPr lang="en-AU" sz="1600" dirty="0">
                <a:sym typeface="Wingdings" panose="05000000000000000000" pitchFamily="2" charset="2"/>
              </a:rPr>
              <a:t>  log transformation</a:t>
            </a:r>
          </a:p>
          <a:p>
            <a:pPr lvl="2"/>
            <a:r>
              <a:rPr lang="en-AU" sz="1600" dirty="0" err="1">
                <a:sym typeface="Wingdings" panose="05000000000000000000" pitchFamily="2" charset="2"/>
              </a:rPr>
              <a:t>LotArea</a:t>
            </a:r>
            <a:r>
              <a:rPr lang="en-AU" sz="1600" dirty="0">
                <a:sym typeface="Wingdings" panose="05000000000000000000" pitchFamily="2" charset="2"/>
              </a:rPr>
              <a:t>  log transformation</a:t>
            </a:r>
          </a:p>
          <a:p>
            <a:pPr lvl="2"/>
            <a:r>
              <a:rPr lang="en-AU" sz="1600" dirty="0" err="1">
                <a:sym typeface="Wingdings" panose="05000000000000000000" pitchFamily="2" charset="2"/>
              </a:rPr>
              <a:t>GrLivArea</a:t>
            </a:r>
            <a:r>
              <a:rPr lang="en-AU" sz="1600" dirty="0">
                <a:sym typeface="Wingdings" panose="05000000000000000000" pitchFamily="2" charset="2"/>
              </a:rPr>
              <a:t>  log transformation</a:t>
            </a:r>
          </a:p>
          <a:p>
            <a:pPr lvl="2"/>
            <a:endParaRPr lang="en-AU" sz="1600" dirty="0">
              <a:sym typeface="Wingdings" panose="05000000000000000000" pitchFamily="2" charset="2"/>
            </a:endParaRPr>
          </a:p>
          <a:p>
            <a:pPr lvl="1"/>
            <a:r>
              <a:rPr lang="en-AU" sz="2000" b="1" dirty="0">
                <a:sym typeface="Wingdings" panose="05000000000000000000" pitchFamily="2" charset="2"/>
              </a:rPr>
              <a:t>Feature Creation</a:t>
            </a:r>
          </a:p>
          <a:p>
            <a:pPr lvl="2"/>
            <a:r>
              <a:rPr lang="en-AU" sz="1600" dirty="0">
                <a:sym typeface="Wingdings" panose="05000000000000000000" pitchFamily="2" charset="2"/>
              </a:rPr>
              <a:t>Ratio bed to bath</a:t>
            </a:r>
          </a:p>
          <a:p>
            <a:pPr lvl="2"/>
            <a:r>
              <a:rPr lang="en-AU" sz="1600" dirty="0">
                <a:sym typeface="Wingdings" panose="05000000000000000000" pitchFamily="2" charset="2"/>
              </a:rPr>
              <a:t>Total full baths</a:t>
            </a:r>
          </a:p>
          <a:p>
            <a:pPr lvl="2"/>
            <a:r>
              <a:rPr lang="en-AU" sz="1600" dirty="0">
                <a:sym typeface="Wingdings" panose="05000000000000000000" pitchFamily="2" charset="2"/>
              </a:rPr>
              <a:t>Total half baths</a:t>
            </a:r>
          </a:p>
          <a:p>
            <a:pPr lvl="2"/>
            <a:endParaRPr lang="en-AU" sz="1600" dirty="0">
              <a:sym typeface="Wingdings" panose="05000000000000000000" pitchFamily="2" charset="2"/>
            </a:endParaRPr>
          </a:p>
          <a:p>
            <a:pPr lvl="1"/>
            <a:r>
              <a:rPr lang="en-AU" sz="2000" b="1" dirty="0">
                <a:sym typeface="Wingdings" panose="05000000000000000000" pitchFamily="2" charset="2"/>
              </a:rPr>
              <a:t>Recoding</a:t>
            </a:r>
          </a:p>
          <a:p>
            <a:pPr lvl="2"/>
            <a:r>
              <a:rPr lang="en-AU" sz="1600" dirty="0">
                <a:sym typeface="Wingdings" panose="05000000000000000000" pitchFamily="2" charset="2"/>
              </a:rPr>
              <a:t>Condition1  reduced number of classes</a:t>
            </a:r>
          </a:p>
          <a:p>
            <a:pPr lvl="2"/>
            <a:r>
              <a:rPr lang="en-AU" sz="1600" dirty="0" err="1">
                <a:sym typeface="Wingdings" panose="05000000000000000000" pitchFamily="2" charset="2"/>
              </a:rPr>
              <a:t>ExterQual</a:t>
            </a:r>
            <a:r>
              <a:rPr lang="en-AU" sz="1600" dirty="0">
                <a:sym typeface="Wingdings" panose="05000000000000000000" pitchFamily="2" charset="2"/>
              </a:rPr>
              <a:t>  to quasi-interval variable</a:t>
            </a:r>
          </a:p>
          <a:p>
            <a:pPr lvl="2"/>
            <a:endParaRPr lang="en-AU" sz="1600" dirty="0"/>
          </a:p>
          <a:p>
            <a:pPr lvl="3"/>
            <a:endParaRPr lang="en-A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A68519-BF1C-4EDC-8A47-78B9792714D3}"/>
              </a:ext>
            </a:extLst>
          </p:cNvPr>
          <p:cNvCxnSpPr/>
          <p:nvPr/>
        </p:nvCxnSpPr>
        <p:spPr>
          <a:xfrm>
            <a:off x="6741953" y="63500"/>
            <a:ext cx="0" cy="673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Image result for Data set icon">
            <a:extLst>
              <a:ext uri="{FF2B5EF4-FFF2-40B4-BE49-F238E27FC236}">
                <a16:creationId xmlns:a16="http://schemas.microsoft.com/office/drawing/2014/main" id="{137760FB-0B51-4190-A47C-1C25B00B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9" y="365124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Data cleaning icon&quot;">
            <a:extLst>
              <a:ext uri="{FF2B5EF4-FFF2-40B4-BE49-F238E27FC236}">
                <a16:creationId xmlns:a16="http://schemas.microsoft.com/office/drawing/2014/main" id="{47356A7C-FA51-4470-96A1-7CCCF558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112" y="365124"/>
            <a:ext cx="909638" cy="9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FBE0B2-8565-4876-990D-756FD5038B6E}"/>
              </a:ext>
            </a:extLst>
          </p:cNvPr>
          <p:cNvSpPr/>
          <p:nvPr/>
        </p:nvSpPr>
        <p:spPr>
          <a:xfrm>
            <a:off x="8713288" y="640863"/>
            <a:ext cx="2175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AU" sz="2000" b="1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24694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2" name="Rectangle 70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0E1EB-C86C-40E2-A464-9D6BA06E9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Fixed Features</a:t>
            </a:r>
          </a:p>
        </p:txBody>
      </p:sp>
      <p:cxnSp>
        <p:nvCxnSpPr>
          <p:cNvPr id="12293" name="Straight Arrow Connector 72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Image result for house size&quot;">
            <a:extLst>
              <a:ext uri="{FF2B5EF4-FFF2-40B4-BE49-F238E27FC236}">
                <a16:creationId xmlns:a16="http://schemas.microsoft.com/office/drawing/2014/main" id="{31AB4985-9265-4EE1-92D3-904AC41F5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r="17316" b="1"/>
          <a:stretch/>
        </p:blipFill>
        <p:spPr bwMode="auto"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38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BC17-F528-4D3A-889E-013719A6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96" y="71675"/>
            <a:ext cx="11559854" cy="1325563"/>
          </a:xfrm>
        </p:spPr>
        <p:txBody>
          <a:bodyPr>
            <a:noAutofit/>
          </a:bodyPr>
          <a:lstStyle/>
          <a:p>
            <a:r>
              <a:rPr lang="en-AU" sz="3200" dirty="0"/>
              <a:t>Median Sale price was </a:t>
            </a:r>
            <a:r>
              <a:rPr lang="en-AU" sz="3200" b="1" dirty="0"/>
              <a:t>$162,000</a:t>
            </a:r>
            <a:r>
              <a:rPr lang="en-AU" sz="3200" dirty="0"/>
              <a:t>. Sale price showed a positive skew. Therefore, a log transformation was chosen as the target.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870B1A-37B5-4ED4-B36A-B31F180A0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/>
          <a:stretch/>
        </p:blipFill>
        <p:spPr bwMode="auto">
          <a:xfrm>
            <a:off x="3508209" y="1351819"/>
            <a:ext cx="3436481" cy="272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296E1CB-8EB5-4B65-BF5A-33E16F854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"/>
          <a:stretch/>
        </p:blipFill>
        <p:spPr bwMode="auto">
          <a:xfrm>
            <a:off x="7188610" y="3114746"/>
            <a:ext cx="4577196" cy="366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91357E0C-BE3F-4135-9E01-FE3E3AF4C999}"/>
              </a:ext>
            </a:extLst>
          </p:cNvPr>
          <p:cNvCxnSpPr>
            <a:cxnSpLocks/>
            <a:stCxn id="2050" idx="3"/>
            <a:endCxn id="2054" idx="0"/>
          </p:cNvCxnSpPr>
          <p:nvPr/>
        </p:nvCxnSpPr>
        <p:spPr>
          <a:xfrm>
            <a:off x="6944690" y="2714752"/>
            <a:ext cx="2532518" cy="399994"/>
          </a:xfrm>
          <a:prstGeom prst="bentConnector2">
            <a:avLst/>
          </a:prstGeom>
          <a:ln w="57150">
            <a:solidFill>
              <a:srgbClr val="BFBF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5635E3-AFC3-4A62-92F8-2B4650A5E514}"/>
              </a:ext>
            </a:extLst>
          </p:cNvPr>
          <p:cNvSpPr txBox="1"/>
          <p:nvPr/>
        </p:nvSpPr>
        <p:spPr>
          <a:xfrm>
            <a:off x="6425967" y="1696919"/>
            <a:ext cx="16190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5CB1856-C2A6-4E54-B13C-16BB8A5416B7}"/>
              </a:ext>
            </a:extLst>
          </p:cNvPr>
          <p:cNvSpPr/>
          <p:nvPr/>
        </p:nvSpPr>
        <p:spPr>
          <a:xfrm>
            <a:off x="6037205" y="1563503"/>
            <a:ext cx="1955480" cy="864097"/>
          </a:xfrm>
          <a:prstGeom prst="wedgeRoundRectCallout">
            <a:avLst>
              <a:gd name="adj1" fmla="val -76674"/>
              <a:gd name="adj2" fmla="val 18325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Sale price is positively skewed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FA94028-0A16-4EC7-8FF1-EECFCA830027}"/>
              </a:ext>
            </a:extLst>
          </p:cNvPr>
          <p:cNvSpPr/>
          <p:nvPr/>
        </p:nvSpPr>
        <p:spPr>
          <a:xfrm>
            <a:off x="7140035" y="3624942"/>
            <a:ext cx="1810013" cy="1143518"/>
          </a:xfrm>
          <a:prstGeom prst="wedgeRoundRectCallout">
            <a:avLst>
              <a:gd name="adj1" fmla="val 57697"/>
              <a:gd name="adj2" fmla="val 8220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Log transformation improves normality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57F3A1-91D1-407E-BC2F-04BD00055492}"/>
              </a:ext>
            </a:extLst>
          </p:cNvPr>
          <p:cNvSpPr txBox="1"/>
          <p:nvPr/>
        </p:nvSpPr>
        <p:spPr>
          <a:xfrm>
            <a:off x="349029" y="4540552"/>
            <a:ext cx="2406613" cy="769441"/>
          </a:xfrm>
          <a:prstGeom prst="rect">
            <a:avLst/>
          </a:prstGeom>
          <a:solidFill>
            <a:srgbClr val="3E4D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chemeClr val="bg1"/>
                </a:solidFill>
              </a:rPr>
              <a:t>$162,000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619B4-0D57-4440-85D4-88FA9BC7A991}"/>
              </a:ext>
            </a:extLst>
          </p:cNvPr>
          <p:cNvSpPr/>
          <p:nvPr/>
        </p:nvSpPr>
        <p:spPr>
          <a:xfrm>
            <a:off x="349029" y="5347911"/>
            <a:ext cx="241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dirty="0"/>
              <a:t>Median property price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D78898-917D-4DB2-ADFB-B8AED0B39C5F}"/>
              </a:ext>
            </a:extLst>
          </p:cNvPr>
          <p:cNvCxnSpPr/>
          <p:nvPr/>
        </p:nvCxnSpPr>
        <p:spPr>
          <a:xfrm>
            <a:off x="3053593" y="1208015"/>
            <a:ext cx="0" cy="5427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Image result for $&quot;">
            <a:extLst>
              <a:ext uri="{FF2B5EF4-FFF2-40B4-BE49-F238E27FC236}">
                <a16:creationId xmlns:a16="http://schemas.microsoft.com/office/drawing/2014/main" id="{CAF6E34E-7FF7-4AE7-BF32-76E865CC2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30" y="2222836"/>
            <a:ext cx="2412327" cy="24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A3E6BCE-4CA1-48C4-951A-634D7E7A436E}"/>
              </a:ext>
            </a:extLst>
          </p:cNvPr>
          <p:cNvSpPr/>
          <p:nvPr/>
        </p:nvSpPr>
        <p:spPr>
          <a:xfrm>
            <a:off x="3704815" y="4870858"/>
            <a:ext cx="2832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dirty="0"/>
              <a:t>Target is the </a:t>
            </a:r>
            <a:r>
              <a:rPr lang="en-AU" sz="2800" dirty="0" err="1"/>
              <a:t>log_SalePrice</a:t>
            </a:r>
            <a:endParaRPr lang="en-AU" sz="28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7E721C3-10F6-475A-81A9-04F2E8BA7E15}"/>
              </a:ext>
            </a:extLst>
          </p:cNvPr>
          <p:cNvSpPr/>
          <p:nvPr/>
        </p:nvSpPr>
        <p:spPr>
          <a:xfrm>
            <a:off x="4043494" y="4870858"/>
            <a:ext cx="2206304" cy="9541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921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>
            <a:extLst>
              <a:ext uri="{FF2B5EF4-FFF2-40B4-BE49-F238E27FC236}">
                <a16:creationId xmlns:a16="http://schemas.microsoft.com/office/drawing/2014/main" id="{288C0623-03F2-4284-9B58-1B51025B5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5310" y="1212114"/>
            <a:ext cx="2662544" cy="26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9159CA9-9836-4AA1-AEE0-8AD3D8D2F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7597" y="3944723"/>
            <a:ext cx="2593839" cy="260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AB65425-4D70-42E8-B494-3BA5625B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7706" y="1258656"/>
            <a:ext cx="2593846" cy="260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E284F1AF-BD74-48BA-A51C-5AA0F72C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189805"/>
            <a:ext cx="2662524" cy="26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FD8C138-0394-4D75-8FCF-0934149CD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8049" y="3944723"/>
            <a:ext cx="2652018" cy="265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1967F-1409-4516-BC0C-713E877FF3F4}"/>
              </a:ext>
            </a:extLst>
          </p:cNvPr>
          <p:cNvSpPr txBox="1"/>
          <p:nvPr/>
        </p:nvSpPr>
        <p:spPr>
          <a:xfrm>
            <a:off x="5268823" y="3529653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Total Full Baths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0346CD-8EE4-429F-B697-F2D213D19270}"/>
              </a:ext>
            </a:extLst>
          </p:cNvPr>
          <p:cNvSpPr txBox="1"/>
          <p:nvPr/>
        </p:nvSpPr>
        <p:spPr>
          <a:xfrm>
            <a:off x="7359373" y="6178289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Log Living Area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37B570-9BB4-40E4-B64D-C6F0BA77CAE4}"/>
              </a:ext>
            </a:extLst>
          </p:cNvPr>
          <p:cNvSpPr txBox="1"/>
          <p:nvPr/>
        </p:nvSpPr>
        <p:spPr>
          <a:xfrm>
            <a:off x="9270058" y="3512000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Log Lot Frontage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78E12B-C6C8-45A2-BA72-65ED4BF4D70C}"/>
              </a:ext>
            </a:extLst>
          </p:cNvPr>
          <p:cNvSpPr txBox="1"/>
          <p:nvPr/>
        </p:nvSpPr>
        <p:spPr>
          <a:xfrm>
            <a:off x="1267588" y="3505095"/>
            <a:ext cx="2014578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Total Half Baths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2DB91D-BF27-42FE-B177-1898D7510991}"/>
              </a:ext>
            </a:extLst>
          </p:cNvPr>
          <p:cNvSpPr txBox="1"/>
          <p:nvPr/>
        </p:nvSpPr>
        <p:spPr>
          <a:xfrm>
            <a:off x="3073236" y="6203208"/>
            <a:ext cx="2488397" cy="369332"/>
          </a:xfrm>
          <a:prstGeom prst="rect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Log General Living Area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72700D3-857A-4A13-94AD-C6680970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43" y="76812"/>
            <a:ext cx="11065077" cy="1325563"/>
          </a:xfrm>
        </p:spPr>
        <p:txBody>
          <a:bodyPr>
            <a:normAutofit/>
          </a:bodyPr>
          <a:lstStyle/>
          <a:p>
            <a:r>
              <a:rPr lang="en-AU" sz="3200" dirty="0"/>
              <a:t>Investigation of variables showed generally expected relationships to the (log) sale price </a:t>
            </a:r>
          </a:p>
        </p:txBody>
      </p:sp>
    </p:spTree>
    <p:extLst>
      <p:ext uri="{BB962C8B-B14F-4D97-AF65-F5344CB8AC3E}">
        <p14:creationId xmlns:p14="http://schemas.microsoft.com/office/powerpoint/2010/main" val="63489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8C2E-22E0-4B5C-97D0-E96AFA73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-1715"/>
            <a:ext cx="10515600" cy="1325563"/>
          </a:xfrm>
        </p:spPr>
        <p:txBody>
          <a:bodyPr>
            <a:noAutofit/>
          </a:bodyPr>
          <a:lstStyle/>
          <a:p>
            <a:r>
              <a:rPr lang="en-AU" sz="3200" dirty="0"/>
              <a:t>(Log) sale price as expected varies across neighbourhoods, with more sought after neighbourhoods showing higher prices.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2341E-FD6B-49DE-B8E8-277EFC80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E011988-C487-4EF7-8BB4-21141157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1" y="1316207"/>
            <a:ext cx="11781817" cy="537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C7B507-C9DE-417F-972C-A39F25496CCB}"/>
              </a:ext>
            </a:extLst>
          </p:cNvPr>
          <p:cNvSpPr/>
          <p:nvPr/>
        </p:nvSpPr>
        <p:spPr>
          <a:xfrm>
            <a:off x="2122415" y="1312445"/>
            <a:ext cx="436227" cy="5198371"/>
          </a:xfrm>
          <a:custGeom>
            <a:avLst/>
            <a:gdLst>
              <a:gd name="connsiteX0" fmla="*/ 0 w 436227"/>
              <a:gd name="connsiteY0" fmla="*/ 72706 h 5198371"/>
              <a:gd name="connsiteX1" fmla="*/ 72706 w 436227"/>
              <a:gd name="connsiteY1" fmla="*/ 0 h 5198371"/>
              <a:gd name="connsiteX2" fmla="*/ 363521 w 436227"/>
              <a:gd name="connsiteY2" fmla="*/ 0 h 5198371"/>
              <a:gd name="connsiteX3" fmla="*/ 436227 w 436227"/>
              <a:gd name="connsiteY3" fmla="*/ 72706 h 5198371"/>
              <a:gd name="connsiteX4" fmla="*/ 436227 w 436227"/>
              <a:gd name="connsiteY4" fmla="*/ 552737 h 5198371"/>
              <a:gd name="connsiteX5" fmla="*/ 436227 w 436227"/>
              <a:gd name="connsiteY5" fmla="*/ 1234887 h 5198371"/>
              <a:gd name="connsiteX6" fmla="*/ 436227 w 436227"/>
              <a:gd name="connsiteY6" fmla="*/ 1866506 h 5198371"/>
              <a:gd name="connsiteX7" fmla="*/ 436227 w 436227"/>
              <a:gd name="connsiteY7" fmla="*/ 2599186 h 5198371"/>
              <a:gd name="connsiteX8" fmla="*/ 436227 w 436227"/>
              <a:gd name="connsiteY8" fmla="*/ 3331865 h 5198371"/>
              <a:gd name="connsiteX9" fmla="*/ 436227 w 436227"/>
              <a:gd name="connsiteY9" fmla="*/ 4014014 h 5198371"/>
              <a:gd name="connsiteX10" fmla="*/ 436227 w 436227"/>
              <a:gd name="connsiteY10" fmla="*/ 4544575 h 5198371"/>
              <a:gd name="connsiteX11" fmla="*/ 436227 w 436227"/>
              <a:gd name="connsiteY11" fmla="*/ 5125665 h 5198371"/>
              <a:gd name="connsiteX12" fmla="*/ 363521 w 436227"/>
              <a:gd name="connsiteY12" fmla="*/ 5198371 h 5198371"/>
              <a:gd name="connsiteX13" fmla="*/ 72706 w 436227"/>
              <a:gd name="connsiteY13" fmla="*/ 5198371 h 5198371"/>
              <a:gd name="connsiteX14" fmla="*/ 0 w 436227"/>
              <a:gd name="connsiteY14" fmla="*/ 5125665 h 5198371"/>
              <a:gd name="connsiteX15" fmla="*/ 0 w 436227"/>
              <a:gd name="connsiteY15" fmla="*/ 4544575 h 5198371"/>
              <a:gd name="connsiteX16" fmla="*/ 0 w 436227"/>
              <a:gd name="connsiteY16" fmla="*/ 3912955 h 5198371"/>
              <a:gd name="connsiteX17" fmla="*/ 0 w 436227"/>
              <a:gd name="connsiteY17" fmla="*/ 3382394 h 5198371"/>
              <a:gd name="connsiteX18" fmla="*/ 0 w 436227"/>
              <a:gd name="connsiteY18" fmla="*/ 2851833 h 5198371"/>
              <a:gd name="connsiteX19" fmla="*/ 0 w 436227"/>
              <a:gd name="connsiteY19" fmla="*/ 2169684 h 5198371"/>
              <a:gd name="connsiteX20" fmla="*/ 0 w 436227"/>
              <a:gd name="connsiteY20" fmla="*/ 1588594 h 5198371"/>
              <a:gd name="connsiteX21" fmla="*/ 0 w 436227"/>
              <a:gd name="connsiteY21" fmla="*/ 1108563 h 5198371"/>
              <a:gd name="connsiteX22" fmla="*/ 0 w 436227"/>
              <a:gd name="connsiteY22" fmla="*/ 72706 h 51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6227" h="5198371" extrusionOk="0">
                <a:moveTo>
                  <a:pt x="0" y="72706"/>
                </a:moveTo>
                <a:cubicBezTo>
                  <a:pt x="664" y="39757"/>
                  <a:pt x="40378" y="-4540"/>
                  <a:pt x="72706" y="0"/>
                </a:cubicBezTo>
                <a:cubicBezTo>
                  <a:pt x="203369" y="-8111"/>
                  <a:pt x="298304" y="14341"/>
                  <a:pt x="363521" y="0"/>
                </a:cubicBezTo>
                <a:cubicBezTo>
                  <a:pt x="398191" y="5930"/>
                  <a:pt x="436158" y="38215"/>
                  <a:pt x="436227" y="72706"/>
                </a:cubicBezTo>
                <a:cubicBezTo>
                  <a:pt x="440762" y="272425"/>
                  <a:pt x="415853" y="432034"/>
                  <a:pt x="436227" y="552737"/>
                </a:cubicBezTo>
                <a:cubicBezTo>
                  <a:pt x="456601" y="673440"/>
                  <a:pt x="403971" y="1071751"/>
                  <a:pt x="436227" y="1234887"/>
                </a:cubicBezTo>
                <a:cubicBezTo>
                  <a:pt x="468484" y="1398023"/>
                  <a:pt x="444460" y="1620984"/>
                  <a:pt x="436227" y="1866506"/>
                </a:cubicBezTo>
                <a:cubicBezTo>
                  <a:pt x="427994" y="2112028"/>
                  <a:pt x="445924" y="2312367"/>
                  <a:pt x="436227" y="2599186"/>
                </a:cubicBezTo>
                <a:cubicBezTo>
                  <a:pt x="426530" y="2886005"/>
                  <a:pt x="451674" y="3094301"/>
                  <a:pt x="436227" y="3331865"/>
                </a:cubicBezTo>
                <a:cubicBezTo>
                  <a:pt x="420780" y="3569429"/>
                  <a:pt x="454774" y="3813195"/>
                  <a:pt x="436227" y="4014014"/>
                </a:cubicBezTo>
                <a:cubicBezTo>
                  <a:pt x="417680" y="4214833"/>
                  <a:pt x="413294" y="4398546"/>
                  <a:pt x="436227" y="4544575"/>
                </a:cubicBezTo>
                <a:cubicBezTo>
                  <a:pt x="459160" y="4690604"/>
                  <a:pt x="439379" y="4987065"/>
                  <a:pt x="436227" y="5125665"/>
                </a:cubicBezTo>
                <a:cubicBezTo>
                  <a:pt x="437404" y="5164108"/>
                  <a:pt x="399776" y="5190849"/>
                  <a:pt x="363521" y="5198371"/>
                </a:cubicBezTo>
                <a:cubicBezTo>
                  <a:pt x="294782" y="5190342"/>
                  <a:pt x="197835" y="5191729"/>
                  <a:pt x="72706" y="5198371"/>
                </a:cubicBezTo>
                <a:cubicBezTo>
                  <a:pt x="39779" y="5198894"/>
                  <a:pt x="2096" y="5169159"/>
                  <a:pt x="0" y="5125665"/>
                </a:cubicBezTo>
                <a:cubicBezTo>
                  <a:pt x="6449" y="4888629"/>
                  <a:pt x="28470" y="4707112"/>
                  <a:pt x="0" y="4544575"/>
                </a:cubicBezTo>
                <a:cubicBezTo>
                  <a:pt x="-28470" y="4382038"/>
                  <a:pt x="-30014" y="4102697"/>
                  <a:pt x="0" y="3912955"/>
                </a:cubicBezTo>
                <a:cubicBezTo>
                  <a:pt x="30014" y="3723213"/>
                  <a:pt x="19467" y="3625074"/>
                  <a:pt x="0" y="3382394"/>
                </a:cubicBezTo>
                <a:cubicBezTo>
                  <a:pt x="-19467" y="3139714"/>
                  <a:pt x="1082" y="2974298"/>
                  <a:pt x="0" y="2851833"/>
                </a:cubicBezTo>
                <a:cubicBezTo>
                  <a:pt x="-1082" y="2729368"/>
                  <a:pt x="-14291" y="2492305"/>
                  <a:pt x="0" y="2169684"/>
                </a:cubicBezTo>
                <a:cubicBezTo>
                  <a:pt x="14291" y="1847063"/>
                  <a:pt x="23395" y="1862856"/>
                  <a:pt x="0" y="1588594"/>
                </a:cubicBezTo>
                <a:cubicBezTo>
                  <a:pt x="-23395" y="1314332"/>
                  <a:pt x="-17741" y="1281140"/>
                  <a:pt x="0" y="1108563"/>
                </a:cubicBezTo>
                <a:cubicBezTo>
                  <a:pt x="17741" y="935986"/>
                  <a:pt x="13916" y="323370"/>
                  <a:pt x="0" y="72706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98046866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B1A93B-705D-4020-BE51-FEF1D30DC293}"/>
              </a:ext>
            </a:extLst>
          </p:cNvPr>
          <p:cNvSpPr/>
          <p:nvPr/>
        </p:nvSpPr>
        <p:spPr>
          <a:xfrm>
            <a:off x="5219351" y="1312445"/>
            <a:ext cx="436227" cy="5198371"/>
          </a:xfrm>
          <a:custGeom>
            <a:avLst/>
            <a:gdLst>
              <a:gd name="connsiteX0" fmla="*/ 0 w 436227"/>
              <a:gd name="connsiteY0" fmla="*/ 72706 h 5198371"/>
              <a:gd name="connsiteX1" fmla="*/ 72706 w 436227"/>
              <a:gd name="connsiteY1" fmla="*/ 0 h 5198371"/>
              <a:gd name="connsiteX2" fmla="*/ 363521 w 436227"/>
              <a:gd name="connsiteY2" fmla="*/ 0 h 5198371"/>
              <a:gd name="connsiteX3" fmla="*/ 436227 w 436227"/>
              <a:gd name="connsiteY3" fmla="*/ 72706 h 5198371"/>
              <a:gd name="connsiteX4" fmla="*/ 436227 w 436227"/>
              <a:gd name="connsiteY4" fmla="*/ 552737 h 5198371"/>
              <a:gd name="connsiteX5" fmla="*/ 436227 w 436227"/>
              <a:gd name="connsiteY5" fmla="*/ 1234887 h 5198371"/>
              <a:gd name="connsiteX6" fmla="*/ 436227 w 436227"/>
              <a:gd name="connsiteY6" fmla="*/ 1866506 h 5198371"/>
              <a:gd name="connsiteX7" fmla="*/ 436227 w 436227"/>
              <a:gd name="connsiteY7" fmla="*/ 2599186 h 5198371"/>
              <a:gd name="connsiteX8" fmla="*/ 436227 w 436227"/>
              <a:gd name="connsiteY8" fmla="*/ 3331865 h 5198371"/>
              <a:gd name="connsiteX9" fmla="*/ 436227 w 436227"/>
              <a:gd name="connsiteY9" fmla="*/ 4014014 h 5198371"/>
              <a:gd name="connsiteX10" fmla="*/ 436227 w 436227"/>
              <a:gd name="connsiteY10" fmla="*/ 4544575 h 5198371"/>
              <a:gd name="connsiteX11" fmla="*/ 436227 w 436227"/>
              <a:gd name="connsiteY11" fmla="*/ 5125665 h 5198371"/>
              <a:gd name="connsiteX12" fmla="*/ 363521 w 436227"/>
              <a:gd name="connsiteY12" fmla="*/ 5198371 h 5198371"/>
              <a:gd name="connsiteX13" fmla="*/ 72706 w 436227"/>
              <a:gd name="connsiteY13" fmla="*/ 5198371 h 5198371"/>
              <a:gd name="connsiteX14" fmla="*/ 0 w 436227"/>
              <a:gd name="connsiteY14" fmla="*/ 5125665 h 5198371"/>
              <a:gd name="connsiteX15" fmla="*/ 0 w 436227"/>
              <a:gd name="connsiteY15" fmla="*/ 4544575 h 5198371"/>
              <a:gd name="connsiteX16" fmla="*/ 0 w 436227"/>
              <a:gd name="connsiteY16" fmla="*/ 3912955 h 5198371"/>
              <a:gd name="connsiteX17" fmla="*/ 0 w 436227"/>
              <a:gd name="connsiteY17" fmla="*/ 3382394 h 5198371"/>
              <a:gd name="connsiteX18" fmla="*/ 0 w 436227"/>
              <a:gd name="connsiteY18" fmla="*/ 2851833 h 5198371"/>
              <a:gd name="connsiteX19" fmla="*/ 0 w 436227"/>
              <a:gd name="connsiteY19" fmla="*/ 2169684 h 5198371"/>
              <a:gd name="connsiteX20" fmla="*/ 0 w 436227"/>
              <a:gd name="connsiteY20" fmla="*/ 1588594 h 5198371"/>
              <a:gd name="connsiteX21" fmla="*/ 0 w 436227"/>
              <a:gd name="connsiteY21" fmla="*/ 1108563 h 5198371"/>
              <a:gd name="connsiteX22" fmla="*/ 0 w 436227"/>
              <a:gd name="connsiteY22" fmla="*/ 72706 h 51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6227" h="5198371" extrusionOk="0">
                <a:moveTo>
                  <a:pt x="0" y="72706"/>
                </a:moveTo>
                <a:cubicBezTo>
                  <a:pt x="664" y="39757"/>
                  <a:pt x="40378" y="-4540"/>
                  <a:pt x="72706" y="0"/>
                </a:cubicBezTo>
                <a:cubicBezTo>
                  <a:pt x="203369" y="-8111"/>
                  <a:pt x="298304" y="14341"/>
                  <a:pt x="363521" y="0"/>
                </a:cubicBezTo>
                <a:cubicBezTo>
                  <a:pt x="398191" y="5930"/>
                  <a:pt x="436158" y="38215"/>
                  <a:pt x="436227" y="72706"/>
                </a:cubicBezTo>
                <a:cubicBezTo>
                  <a:pt x="440762" y="272425"/>
                  <a:pt x="415853" y="432034"/>
                  <a:pt x="436227" y="552737"/>
                </a:cubicBezTo>
                <a:cubicBezTo>
                  <a:pt x="456601" y="673440"/>
                  <a:pt x="403971" y="1071751"/>
                  <a:pt x="436227" y="1234887"/>
                </a:cubicBezTo>
                <a:cubicBezTo>
                  <a:pt x="468484" y="1398023"/>
                  <a:pt x="444460" y="1620984"/>
                  <a:pt x="436227" y="1866506"/>
                </a:cubicBezTo>
                <a:cubicBezTo>
                  <a:pt x="427994" y="2112028"/>
                  <a:pt x="445924" y="2312367"/>
                  <a:pt x="436227" y="2599186"/>
                </a:cubicBezTo>
                <a:cubicBezTo>
                  <a:pt x="426530" y="2886005"/>
                  <a:pt x="451674" y="3094301"/>
                  <a:pt x="436227" y="3331865"/>
                </a:cubicBezTo>
                <a:cubicBezTo>
                  <a:pt x="420780" y="3569429"/>
                  <a:pt x="454774" y="3813195"/>
                  <a:pt x="436227" y="4014014"/>
                </a:cubicBezTo>
                <a:cubicBezTo>
                  <a:pt x="417680" y="4214833"/>
                  <a:pt x="413294" y="4398546"/>
                  <a:pt x="436227" y="4544575"/>
                </a:cubicBezTo>
                <a:cubicBezTo>
                  <a:pt x="459160" y="4690604"/>
                  <a:pt x="439379" y="4987065"/>
                  <a:pt x="436227" y="5125665"/>
                </a:cubicBezTo>
                <a:cubicBezTo>
                  <a:pt x="437404" y="5164108"/>
                  <a:pt x="399776" y="5190849"/>
                  <a:pt x="363521" y="5198371"/>
                </a:cubicBezTo>
                <a:cubicBezTo>
                  <a:pt x="294782" y="5190342"/>
                  <a:pt x="197835" y="5191729"/>
                  <a:pt x="72706" y="5198371"/>
                </a:cubicBezTo>
                <a:cubicBezTo>
                  <a:pt x="39779" y="5198894"/>
                  <a:pt x="2096" y="5169159"/>
                  <a:pt x="0" y="5125665"/>
                </a:cubicBezTo>
                <a:cubicBezTo>
                  <a:pt x="6449" y="4888629"/>
                  <a:pt x="28470" y="4707112"/>
                  <a:pt x="0" y="4544575"/>
                </a:cubicBezTo>
                <a:cubicBezTo>
                  <a:pt x="-28470" y="4382038"/>
                  <a:pt x="-30014" y="4102697"/>
                  <a:pt x="0" y="3912955"/>
                </a:cubicBezTo>
                <a:cubicBezTo>
                  <a:pt x="30014" y="3723213"/>
                  <a:pt x="19467" y="3625074"/>
                  <a:pt x="0" y="3382394"/>
                </a:cubicBezTo>
                <a:cubicBezTo>
                  <a:pt x="-19467" y="3139714"/>
                  <a:pt x="1082" y="2974298"/>
                  <a:pt x="0" y="2851833"/>
                </a:cubicBezTo>
                <a:cubicBezTo>
                  <a:pt x="-1082" y="2729368"/>
                  <a:pt x="-14291" y="2492305"/>
                  <a:pt x="0" y="2169684"/>
                </a:cubicBezTo>
                <a:cubicBezTo>
                  <a:pt x="14291" y="1847063"/>
                  <a:pt x="23395" y="1862856"/>
                  <a:pt x="0" y="1588594"/>
                </a:cubicBezTo>
                <a:cubicBezTo>
                  <a:pt x="-23395" y="1314332"/>
                  <a:pt x="-17741" y="1281140"/>
                  <a:pt x="0" y="1108563"/>
                </a:cubicBezTo>
                <a:cubicBezTo>
                  <a:pt x="17741" y="935986"/>
                  <a:pt x="13916" y="323370"/>
                  <a:pt x="0" y="72706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98046866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6F63631-39E9-4B7C-BF2B-0D6B594E3249}"/>
              </a:ext>
            </a:extLst>
          </p:cNvPr>
          <p:cNvSpPr/>
          <p:nvPr/>
        </p:nvSpPr>
        <p:spPr>
          <a:xfrm>
            <a:off x="8801450" y="1402108"/>
            <a:ext cx="436227" cy="5198371"/>
          </a:xfrm>
          <a:custGeom>
            <a:avLst/>
            <a:gdLst>
              <a:gd name="connsiteX0" fmla="*/ 0 w 436227"/>
              <a:gd name="connsiteY0" fmla="*/ 72706 h 5198371"/>
              <a:gd name="connsiteX1" fmla="*/ 72706 w 436227"/>
              <a:gd name="connsiteY1" fmla="*/ 0 h 5198371"/>
              <a:gd name="connsiteX2" fmla="*/ 363521 w 436227"/>
              <a:gd name="connsiteY2" fmla="*/ 0 h 5198371"/>
              <a:gd name="connsiteX3" fmla="*/ 436227 w 436227"/>
              <a:gd name="connsiteY3" fmla="*/ 72706 h 5198371"/>
              <a:gd name="connsiteX4" fmla="*/ 436227 w 436227"/>
              <a:gd name="connsiteY4" fmla="*/ 552737 h 5198371"/>
              <a:gd name="connsiteX5" fmla="*/ 436227 w 436227"/>
              <a:gd name="connsiteY5" fmla="*/ 1234887 h 5198371"/>
              <a:gd name="connsiteX6" fmla="*/ 436227 w 436227"/>
              <a:gd name="connsiteY6" fmla="*/ 1866506 h 5198371"/>
              <a:gd name="connsiteX7" fmla="*/ 436227 w 436227"/>
              <a:gd name="connsiteY7" fmla="*/ 2599186 h 5198371"/>
              <a:gd name="connsiteX8" fmla="*/ 436227 w 436227"/>
              <a:gd name="connsiteY8" fmla="*/ 3331865 h 5198371"/>
              <a:gd name="connsiteX9" fmla="*/ 436227 w 436227"/>
              <a:gd name="connsiteY9" fmla="*/ 4014014 h 5198371"/>
              <a:gd name="connsiteX10" fmla="*/ 436227 w 436227"/>
              <a:gd name="connsiteY10" fmla="*/ 4544575 h 5198371"/>
              <a:gd name="connsiteX11" fmla="*/ 436227 w 436227"/>
              <a:gd name="connsiteY11" fmla="*/ 5125665 h 5198371"/>
              <a:gd name="connsiteX12" fmla="*/ 363521 w 436227"/>
              <a:gd name="connsiteY12" fmla="*/ 5198371 h 5198371"/>
              <a:gd name="connsiteX13" fmla="*/ 72706 w 436227"/>
              <a:gd name="connsiteY13" fmla="*/ 5198371 h 5198371"/>
              <a:gd name="connsiteX14" fmla="*/ 0 w 436227"/>
              <a:gd name="connsiteY14" fmla="*/ 5125665 h 5198371"/>
              <a:gd name="connsiteX15" fmla="*/ 0 w 436227"/>
              <a:gd name="connsiteY15" fmla="*/ 4544575 h 5198371"/>
              <a:gd name="connsiteX16" fmla="*/ 0 w 436227"/>
              <a:gd name="connsiteY16" fmla="*/ 3912955 h 5198371"/>
              <a:gd name="connsiteX17" fmla="*/ 0 w 436227"/>
              <a:gd name="connsiteY17" fmla="*/ 3382394 h 5198371"/>
              <a:gd name="connsiteX18" fmla="*/ 0 w 436227"/>
              <a:gd name="connsiteY18" fmla="*/ 2851833 h 5198371"/>
              <a:gd name="connsiteX19" fmla="*/ 0 w 436227"/>
              <a:gd name="connsiteY19" fmla="*/ 2169684 h 5198371"/>
              <a:gd name="connsiteX20" fmla="*/ 0 w 436227"/>
              <a:gd name="connsiteY20" fmla="*/ 1588594 h 5198371"/>
              <a:gd name="connsiteX21" fmla="*/ 0 w 436227"/>
              <a:gd name="connsiteY21" fmla="*/ 1108563 h 5198371"/>
              <a:gd name="connsiteX22" fmla="*/ 0 w 436227"/>
              <a:gd name="connsiteY22" fmla="*/ 72706 h 51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6227" h="5198371" extrusionOk="0">
                <a:moveTo>
                  <a:pt x="0" y="72706"/>
                </a:moveTo>
                <a:cubicBezTo>
                  <a:pt x="664" y="39757"/>
                  <a:pt x="40378" y="-4540"/>
                  <a:pt x="72706" y="0"/>
                </a:cubicBezTo>
                <a:cubicBezTo>
                  <a:pt x="203369" y="-8111"/>
                  <a:pt x="298304" y="14341"/>
                  <a:pt x="363521" y="0"/>
                </a:cubicBezTo>
                <a:cubicBezTo>
                  <a:pt x="398191" y="5930"/>
                  <a:pt x="436158" y="38215"/>
                  <a:pt x="436227" y="72706"/>
                </a:cubicBezTo>
                <a:cubicBezTo>
                  <a:pt x="440762" y="272425"/>
                  <a:pt x="415853" y="432034"/>
                  <a:pt x="436227" y="552737"/>
                </a:cubicBezTo>
                <a:cubicBezTo>
                  <a:pt x="456601" y="673440"/>
                  <a:pt x="403971" y="1071751"/>
                  <a:pt x="436227" y="1234887"/>
                </a:cubicBezTo>
                <a:cubicBezTo>
                  <a:pt x="468484" y="1398023"/>
                  <a:pt x="444460" y="1620984"/>
                  <a:pt x="436227" y="1866506"/>
                </a:cubicBezTo>
                <a:cubicBezTo>
                  <a:pt x="427994" y="2112028"/>
                  <a:pt x="445924" y="2312367"/>
                  <a:pt x="436227" y="2599186"/>
                </a:cubicBezTo>
                <a:cubicBezTo>
                  <a:pt x="426530" y="2886005"/>
                  <a:pt x="451674" y="3094301"/>
                  <a:pt x="436227" y="3331865"/>
                </a:cubicBezTo>
                <a:cubicBezTo>
                  <a:pt x="420780" y="3569429"/>
                  <a:pt x="454774" y="3813195"/>
                  <a:pt x="436227" y="4014014"/>
                </a:cubicBezTo>
                <a:cubicBezTo>
                  <a:pt x="417680" y="4214833"/>
                  <a:pt x="413294" y="4398546"/>
                  <a:pt x="436227" y="4544575"/>
                </a:cubicBezTo>
                <a:cubicBezTo>
                  <a:pt x="459160" y="4690604"/>
                  <a:pt x="439379" y="4987065"/>
                  <a:pt x="436227" y="5125665"/>
                </a:cubicBezTo>
                <a:cubicBezTo>
                  <a:pt x="437404" y="5164108"/>
                  <a:pt x="399776" y="5190849"/>
                  <a:pt x="363521" y="5198371"/>
                </a:cubicBezTo>
                <a:cubicBezTo>
                  <a:pt x="294782" y="5190342"/>
                  <a:pt x="197835" y="5191729"/>
                  <a:pt x="72706" y="5198371"/>
                </a:cubicBezTo>
                <a:cubicBezTo>
                  <a:pt x="39779" y="5198894"/>
                  <a:pt x="2096" y="5169159"/>
                  <a:pt x="0" y="5125665"/>
                </a:cubicBezTo>
                <a:cubicBezTo>
                  <a:pt x="6449" y="4888629"/>
                  <a:pt x="28470" y="4707112"/>
                  <a:pt x="0" y="4544575"/>
                </a:cubicBezTo>
                <a:cubicBezTo>
                  <a:pt x="-28470" y="4382038"/>
                  <a:pt x="-30014" y="4102697"/>
                  <a:pt x="0" y="3912955"/>
                </a:cubicBezTo>
                <a:cubicBezTo>
                  <a:pt x="30014" y="3723213"/>
                  <a:pt x="19467" y="3625074"/>
                  <a:pt x="0" y="3382394"/>
                </a:cubicBezTo>
                <a:cubicBezTo>
                  <a:pt x="-19467" y="3139714"/>
                  <a:pt x="1082" y="2974298"/>
                  <a:pt x="0" y="2851833"/>
                </a:cubicBezTo>
                <a:cubicBezTo>
                  <a:pt x="-1082" y="2729368"/>
                  <a:pt x="-14291" y="2492305"/>
                  <a:pt x="0" y="2169684"/>
                </a:cubicBezTo>
                <a:cubicBezTo>
                  <a:pt x="14291" y="1847063"/>
                  <a:pt x="23395" y="1862856"/>
                  <a:pt x="0" y="1588594"/>
                </a:cubicBezTo>
                <a:cubicBezTo>
                  <a:pt x="-23395" y="1314332"/>
                  <a:pt x="-17741" y="1281140"/>
                  <a:pt x="0" y="1108563"/>
                </a:cubicBezTo>
                <a:cubicBezTo>
                  <a:pt x="17741" y="935986"/>
                  <a:pt x="13916" y="323370"/>
                  <a:pt x="0" y="72706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98046866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30" name="Picture 10" descr="Image result for first rank&quot;">
            <a:extLst>
              <a:ext uri="{FF2B5EF4-FFF2-40B4-BE49-F238E27FC236}">
                <a16:creationId xmlns:a16="http://schemas.microsoft.com/office/drawing/2014/main" id="{CF6933B4-1EBF-4082-968B-F9511B4E7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40" y="1507761"/>
            <a:ext cx="483674" cy="4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econd rank&quot;">
            <a:extLst>
              <a:ext uri="{FF2B5EF4-FFF2-40B4-BE49-F238E27FC236}">
                <a16:creationId xmlns:a16="http://schemas.microsoft.com/office/drawing/2014/main" id="{855E50A0-E2A2-4878-98B6-DDFB40ED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81" y="1402108"/>
            <a:ext cx="650739" cy="65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third rank&quot;">
            <a:extLst>
              <a:ext uri="{FF2B5EF4-FFF2-40B4-BE49-F238E27FC236}">
                <a16:creationId xmlns:a16="http://schemas.microsoft.com/office/drawing/2014/main" id="{E4367D65-ADD6-4CB6-99A3-960B0C51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102" y="1436019"/>
            <a:ext cx="630921" cy="6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46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1095</Words>
  <Application>Microsoft Office PowerPoint</Application>
  <PresentationFormat>Widescreen</PresentationFormat>
  <Paragraphs>134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Nova</vt:lpstr>
      <vt:lpstr>Calibri</vt:lpstr>
      <vt:lpstr>Calibri Light</vt:lpstr>
      <vt:lpstr>Office Theme</vt:lpstr>
      <vt:lpstr>Identifying ‘Undervalued’ Properties </vt:lpstr>
      <vt:lpstr>Company Mission</vt:lpstr>
      <vt:lpstr>The problem</vt:lpstr>
      <vt:lpstr>The solution</vt:lpstr>
      <vt:lpstr>The data</vt:lpstr>
      <vt:lpstr>Fixed Features</vt:lpstr>
      <vt:lpstr>Median Sale price was $162,000. Sale price showed a positive skew. Therefore, a log transformation was chosen as the target.</vt:lpstr>
      <vt:lpstr>Investigation of variables showed generally expected relationships to the (log) sale price </vt:lpstr>
      <vt:lpstr>(Log) sale price as expected varies across neighbourhoods, with more sought after neighbourhoods showing higher prices.</vt:lpstr>
      <vt:lpstr>Properties built in later periods tend to have higher sales price. This likely represents more recent properties being designed for modern requirements around living and lower maintenance costs</vt:lpstr>
      <vt:lpstr>There is also evidence of seasonality in sale price with higher sale prices generally recorded in the latter half of the year, peaking in September </vt:lpstr>
      <vt:lpstr>Three fixed model tests were tested with similar results yielded from Linear and Lasso Regression. Linear regression showed better overall performance on cross-validation and predicting 2010 prices</vt:lpstr>
      <vt:lpstr>General Living Area size is the strongest predictor of sale price (log), with the height of the basement also (surprisingly) a key predictor. College Creek, Northridge Heights, Somerset, and Northridge are key neighborhoods contributing to sale price prediction</vt:lpstr>
      <vt:lpstr>PowerPoint Presentation</vt:lpstr>
      <vt:lpstr>Renovate- able Features</vt:lpstr>
      <vt:lpstr>The residuals from the fixed model were used. Target transformed to original scale unit to aid interpretation as normality not impacted. </vt:lpstr>
      <vt:lpstr>Removal of extreme residuals resulted a loss of 35 properties for modelling but resulted in a normally distributed target, which should help improve modelling accuracy and generalisation</vt:lpstr>
      <vt:lpstr>Exploration of relationships to target suggested most renovate-able features had some positive contribution to predicting sale price residuals</vt:lpstr>
      <vt:lpstr>Investigation of correlations matrix among features suggests that multi-collinearity unlikely to be an issue </vt:lpstr>
      <vt:lpstr>A linear and lasso regression model yielded similar results, with lasso being slightly better. However, performance was ultimately low, with less than 15% of variance in sale price residuals explained by renovate-able features</vt:lpstr>
      <vt:lpstr>Overall condition and overall quality showed the highest expected ROI</vt:lpstr>
      <vt:lpstr>How to use this information</vt:lpstr>
      <vt:lpstr>There are opportunities to use the two models to identify ‘under-valued’ properties and estimate ROI from renovating</vt:lpstr>
      <vt:lpstr>When considering fixed features, focus on high impact fixed features but also try to capture as many possible sale price drivers as possible </vt:lpstr>
      <vt:lpstr>When renovating…</vt:lpstr>
      <vt:lpstr>Other observations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‘Undervalued’ Properties</dc:title>
  <dc:creator>Matthew Walford</dc:creator>
  <cp:lastModifiedBy>Matthew Walford</cp:lastModifiedBy>
  <cp:revision>6</cp:revision>
  <dcterms:created xsi:type="dcterms:W3CDTF">2020-01-31T05:27:54Z</dcterms:created>
  <dcterms:modified xsi:type="dcterms:W3CDTF">2020-02-05T21:52:42Z</dcterms:modified>
</cp:coreProperties>
</file>